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1" r:id="rId2"/>
    <p:sldId id="257" r:id="rId3"/>
    <p:sldId id="262" r:id="rId4"/>
    <p:sldId id="263" r:id="rId5"/>
    <p:sldId id="264" r:id="rId6"/>
    <p:sldId id="265" r:id="rId7"/>
    <p:sldId id="266" r:id="rId8"/>
    <p:sldId id="267" r:id="rId9"/>
    <p:sldId id="268" r:id="rId10"/>
    <p:sldId id="269" r:id="rId11"/>
    <p:sldId id="270" r:id="rId12"/>
    <p:sldId id="271" r:id="rId13"/>
    <p:sldId id="272" r:id="rId14"/>
    <p:sldId id="273" r:id="rId15"/>
    <p:sldId id="274" r:id="rId16"/>
    <p:sldId id="275" r:id="rId17"/>
    <p:sldId id="283" r:id="rId18"/>
    <p:sldId id="276" r:id="rId19"/>
    <p:sldId id="277" r:id="rId20"/>
    <p:sldId id="278" r:id="rId21"/>
    <p:sldId id="279" r:id="rId22"/>
    <p:sldId id="280" r:id="rId23"/>
    <p:sldId id="281" r:id="rId24"/>
    <p:sldId id="282" r:id="rId25"/>
    <p:sldId id="284" r:id="rId26"/>
    <p:sldId id="285" r:id="rId27"/>
    <p:sldId id="286" r:id="rId28"/>
    <p:sldId id="287" r:id="rId29"/>
    <p:sldId id="288" r:id="rId30"/>
    <p:sldId id="289" r:id="rId31"/>
    <p:sldId id="290" r:id="rId3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69" d="100"/>
          <a:sy n="69" d="100"/>
        </p:scale>
        <p:origin x="696"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3DAB06-5CEA-499D-B617-79491F208F2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116D8CE6-59B8-4761-9D0B-266A1A85882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B8CAF46-F9FA-47C7-B24B-8E7142554B85}"/>
              </a:ext>
            </a:extLst>
          </p:cNvPr>
          <p:cNvSpPr>
            <a:spLocks noGrp="1"/>
          </p:cNvSpPr>
          <p:nvPr>
            <p:ph type="dt" sz="half" idx="10"/>
          </p:nvPr>
        </p:nvSpPr>
        <p:spPr/>
        <p:txBody>
          <a:bodyPr/>
          <a:lstStyle/>
          <a:p>
            <a:fld id="{DC988E0E-AA33-4A6B-A7FE-8234E1C56C15}" type="datetimeFigureOut">
              <a:rPr lang="en-US" smtClean="0"/>
              <a:t>3/20/2020</a:t>
            </a:fld>
            <a:endParaRPr lang="en-US"/>
          </a:p>
        </p:txBody>
      </p:sp>
      <p:sp>
        <p:nvSpPr>
          <p:cNvPr id="5" name="Footer Placeholder 4">
            <a:extLst>
              <a:ext uri="{FF2B5EF4-FFF2-40B4-BE49-F238E27FC236}">
                <a16:creationId xmlns:a16="http://schemas.microsoft.com/office/drawing/2014/main" id="{82934057-9239-4200-BD7B-96E0E3F471C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D09F92B-0FE5-4C05-B27C-62D3E3C4A9EE}"/>
              </a:ext>
            </a:extLst>
          </p:cNvPr>
          <p:cNvSpPr>
            <a:spLocks noGrp="1"/>
          </p:cNvSpPr>
          <p:nvPr>
            <p:ph type="sldNum" sz="quarter" idx="12"/>
          </p:nvPr>
        </p:nvSpPr>
        <p:spPr/>
        <p:txBody>
          <a:bodyPr/>
          <a:lstStyle/>
          <a:p>
            <a:fld id="{8D43AF7E-02CE-4036-93C8-E41D0815AE05}" type="slidenum">
              <a:rPr lang="en-US" smtClean="0"/>
              <a:t>‹#›</a:t>
            </a:fld>
            <a:endParaRPr lang="en-US"/>
          </a:p>
        </p:txBody>
      </p:sp>
    </p:spTree>
    <p:extLst>
      <p:ext uri="{BB962C8B-B14F-4D97-AF65-F5344CB8AC3E}">
        <p14:creationId xmlns:p14="http://schemas.microsoft.com/office/powerpoint/2010/main" val="22814966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2CA34D-0460-4202-828F-6737C94BAD5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B76052A-FAB2-4333-A7DA-D2E81304EB5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650C010-9569-42B3-AD1A-5518D8E8B90B}"/>
              </a:ext>
            </a:extLst>
          </p:cNvPr>
          <p:cNvSpPr>
            <a:spLocks noGrp="1"/>
          </p:cNvSpPr>
          <p:nvPr>
            <p:ph type="dt" sz="half" idx="10"/>
          </p:nvPr>
        </p:nvSpPr>
        <p:spPr/>
        <p:txBody>
          <a:bodyPr/>
          <a:lstStyle/>
          <a:p>
            <a:fld id="{DC988E0E-AA33-4A6B-A7FE-8234E1C56C15}" type="datetimeFigureOut">
              <a:rPr lang="en-US" smtClean="0"/>
              <a:t>3/20/2020</a:t>
            </a:fld>
            <a:endParaRPr lang="en-US"/>
          </a:p>
        </p:txBody>
      </p:sp>
      <p:sp>
        <p:nvSpPr>
          <p:cNvPr id="5" name="Footer Placeholder 4">
            <a:extLst>
              <a:ext uri="{FF2B5EF4-FFF2-40B4-BE49-F238E27FC236}">
                <a16:creationId xmlns:a16="http://schemas.microsoft.com/office/drawing/2014/main" id="{103B3036-8B88-43EB-90F5-D92D24F3303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3D13A83-111D-43BA-B8E4-377BEC34C3C4}"/>
              </a:ext>
            </a:extLst>
          </p:cNvPr>
          <p:cNvSpPr>
            <a:spLocks noGrp="1"/>
          </p:cNvSpPr>
          <p:nvPr>
            <p:ph type="sldNum" sz="quarter" idx="12"/>
          </p:nvPr>
        </p:nvSpPr>
        <p:spPr/>
        <p:txBody>
          <a:bodyPr/>
          <a:lstStyle/>
          <a:p>
            <a:fld id="{8D43AF7E-02CE-4036-93C8-E41D0815AE05}" type="slidenum">
              <a:rPr lang="en-US" smtClean="0"/>
              <a:t>‹#›</a:t>
            </a:fld>
            <a:endParaRPr lang="en-US"/>
          </a:p>
        </p:txBody>
      </p:sp>
    </p:spTree>
    <p:extLst>
      <p:ext uri="{BB962C8B-B14F-4D97-AF65-F5344CB8AC3E}">
        <p14:creationId xmlns:p14="http://schemas.microsoft.com/office/powerpoint/2010/main" val="5442847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F50D82D-3297-4403-9396-A1C387471A5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DB7E748-A3F6-46D7-94CF-7369BE5ACCD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A0655FF-ADD7-43B9-8A52-A3C9BDA265D8}"/>
              </a:ext>
            </a:extLst>
          </p:cNvPr>
          <p:cNvSpPr>
            <a:spLocks noGrp="1"/>
          </p:cNvSpPr>
          <p:nvPr>
            <p:ph type="dt" sz="half" idx="10"/>
          </p:nvPr>
        </p:nvSpPr>
        <p:spPr/>
        <p:txBody>
          <a:bodyPr/>
          <a:lstStyle/>
          <a:p>
            <a:fld id="{DC988E0E-AA33-4A6B-A7FE-8234E1C56C15}" type="datetimeFigureOut">
              <a:rPr lang="en-US" smtClean="0"/>
              <a:t>3/20/2020</a:t>
            </a:fld>
            <a:endParaRPr lang="en-US"/>
          </a:p>
        </p:txBody>
      </p:sp>
      <p:sp>
        <p:nvSpPr>
          <p:cNvPr id="5" name="Footer Placeholder 4">
            <a:extLst>
              <a:ext uri="{FF2B5EF4-FFF2-40B4-BE49-F238E27FC236}">
                <a16:creationId xmlns:a16="http://schemas.microsoft.com/office/drawing/2014/main" id="{AE91665D-DC81-4514-8FD4-3D881EED771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D2F1EEF-027F-45E9-8AB6-8B467AD73F9E}"/>
              </a:ext>
            </a:extLst>
          </p:cNvPr>
          <p:cNvSpPr>
            <a:spLocks noGrp="1"/>
          </p:cNvSpPr>
          <p:nvPr>
            <p:ph type="sldNum" sz="quarter" idx="12"/>
          </p:nvPr>
        </p:nvSpPr>
        <p:spPr/>
        <p:txBody>
          <a:bodyPr/>
          <a:lstStyle/>
          <a:p>
            <a:fld id="{8D43AF7E-02CE-4036-93C8-E41D0815AE05}" type="slidenum">
              <a:rPr lang="en-US" smtClean="0"/>
              <a:t>‹#›</a:t>
            </a:fld>
            <a:endParaRPr lang="en-US"/>
          </a:p>
        </p:txBody>
      </p:sp>
    </p:spTree>
    <p:extLst>
      <p:ext uri="{BB962C8B-B14F-4D97-AF65-F5344CB8AC3E}">
        <p14:creationId xmlns:p14="http://schemas.microsoft.com/office/powerpoint/2010/main" val="35668939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CB2EE8-9DC6-4C9E-AE62-39E17BD370A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0E7053F-69D2-4937-AF11-F76E97094FD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2616665-FD87-4B9B-B966-46F292E9B485}"/>
              </a:ext>
            </a:extLst>
          </p:cNvPr>
          <p:cNvSpPr>
            <a:spLocks noGrp="1"/>
          </p:cNvSpPr>
          <p:nvPr>
            <p:ph type="dt" sz="half" idx="10"/>
          </p:nvPr>
        </p:nvSpPr>
        <p:spPr/>
        <p:txBody>
          <a:bodyPr/>
          <a:lstStyle/>
          <a:p>
            <a:fld id="{DC988E0E-AA33-4A6B-A7FE-8234E1C56C15}" type="datetimeFigureOut">
              <a:rPr lang="en-US" smtClean="0"/>
              <a:t>3/20/2020</a:t>
            </a:fld>
            <a:endParaRPr lang="en-US"/>
          </a:p>
        </p:txBody>
      </p:sp>
      <p:sp>
        <p:nvSpPr>
          <p:cNvPr id="5" name="Footer Placeholder 4">
            <a:extLst>
              <a:ext uri="{FF2B5EF4-FFF2-40B4-BE49-F238E27FC236}">
                <a16:creationId xmlns:a16="http://schemas.microsoft.com/office/drawing/2014/main" id="{9C47DF0E-DBE3-4B51-B0BB-141B3144BA9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F9D6BAC-443E-4407-8E7E-C29B9263B24A}"/>
              </a:ext>
            </a:extLst>
          </p:cNvPr>
          <p:cNvSpPr>
            <a:spLocks noGrp="1"/>
          </p:cNvSpPr>
          <p:nvPr>
            <p:ph type="sldNum" sz="quarter" idx="12"/>
          </p:nvPr>
        </p:nvSpPr>
        <p:spPr/>
        <p:txBody>
          <a:bodyPr/>
          <a:lstStyle/>
          <a:p>
            <a:fld id="{8D43AF7E-02CE-4036-93C8-E41D0815AE05}" type="slidenum">
              <a:rPr lang="en-US" smtClean="0"/>
              <a:t>‹#›</a:t>
            </a:fld>
            <a:endParaRPr lang="en-US"/>
          </a:p>
        </p:txBody>
      </p:sp>
    </p:spTree>
    <p:extLst>
      <p:ext uri="{BB962C8B-B14F-4D97-AF65-F5344CB8AC3E}">
        <p14:creationId xmlns:p14="http://schemas.microsoft.com/office/powerpoint/2010/main" val="29220111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13417A-B711-4C4C-9BC5-4E72E1C3447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466E8941-D09C-4C3F-A9CA-BE7AD113F61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18F2573-F35D-469D-91B5-F2C1B2E89D1D}"/>
              </a:ext>
            </a:extLst>
          </p:cNvPr>
          <p:cNvSpPr>
            <a:spLocks noGrp="1"/>
          </p:cNvSpPr>
          <p:nvPr>
            <p:ph type="dt" sz="half" idx="10"/>
          </p:nvPr>
        </p:nvSpPr>
        <p:spPr/>
        <p:txBody>
          <a:bodyPr/>
          <a:lstStyle/>
          <a:p>
            <a:fld id="{DC988E0E-AA33-4A6B-A7FE-8234E1C56C15}" type="datetimeFigureOut">
              <a:rPr lang="en-US" smtClean="0"/>
              <a:t>3/20/2020</a:t>
            </a:fld>
            <a:endParaRPr lang="en-US"/>
          </a:p>
        </p:txBody>
      </p:sp>
      <p:sp>
        <p:nvSpPr>
          <p:cNvPr id="5" name="Footer Placeholder 4">
            <a:extLst>
              <a:ext uri="{FF2B5EF4-FFF2-40B4-BE49-F238E27FC236}">
                <a16:creationId xmlns:a16="http://schemas.microsoft.com/office/drawing/2014/main" id="{815D34E4-A61A-4405-A56A-966B0AAD890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6135A00-BD1B-415D-886B-4C81BEF316BB}"/>
              </a:ext>
            </a:extLst>
          </p:cNvPr>
          <p:cNvSpPr>
            <a:spLocks noGrp="1"/>
          </p:cNvSpPr>
          <p:nvPr>
            <p:ph type="sldNum" sz="quarter" idx="12"/>
          </p:nvPr>
        </p:nvSpPr>
        <p:spPr/>
        <p:txBody>
          <a:bodyPr/>
          <a:lstStyle/>
          <a:p>
            <a:fld id="{8D43AF7E-02CE-4036-93C8-E41D0815AE05}" type="slidenum">
              <a:rPr lang="en-US" smtClean="0"/>
              <a:t>‹#›</a:t>
            </a:fld>
            <a:endParaRPr lang="en-US"/>
          </a:p>
        </p:txBody>
      </p:sp>
    </p:spTree>
    <p:extLst>
      <p:ext uri="{BB962C8B-B14F-4D97-AF65-F5344CB8AC3E}">
        <p14:creationId xmlns:p14="http://schemas.microsoft.com/office/powerpoint/2010/main" val="32060089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FDB80D-D37E-47BB-A0EF-A157FCABF4B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AC97468-1177-4FFC-A3BB-3D7E9B5D69B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7F725C2-A931-4E39-AB4E-85AB81E2B98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C90A942-B5CA-4D64-A63E-F23FFF6E1BE8}"/>
              </a:ext>
            </a:extLst>
          </p:cNvPr>
          <p:cNvSpPr>
            <a:spLocks noGrp="1"/>
          </p:cNvSpPr>
          <p:nvPr>
            <p:ph type="dt" sz="half" idx="10"/>
          </p:nvPr>
        </p:nvSpPr>
        <p:spPr/>
        <p:txBody>
          <a:bodyPr/>
          <a:lstStyle/>
          <a:p>
            <a:fld id="{DC988E0E-AA33-4A6B-A7FE-8234E1C56C15}" type="datetimeFigureOut">
              <a:rPr lang="en-US" smtClean="0"/>
              <a:t>3/20/2020</a:t>
            </a:fld>
            <a:endParaRPr lang="en-US"/>
          </a:p>
        </p:txBody>
      </p:sp>
      <p:sp>
        <p:nvSpPr>
          <p:cNvPr id="6" name="Footer Placeholder 5">
            <a:extLst>
              <a:ext uri="{FF2B5EF4-FFF2-40B4-BE49-F238E27FC236}">
                <a16:creationId xmlns:a16="http://schemas.microsoft.com/office/drawing/2014/main" id="{EAA644CE-2FC9-495D-B5AB-12B62C16095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94B3E2B-C3E3-4314-BFFF-9364AA0CDD2E}"/>
              </a:ext>
            </a:extLst>
          </p:cNvPr>
          <p:cNvSpPr>
            <a:spLocks noGrp="1"/>
          </p:cNvSpPr>
          <p:nvPr>
            <p:ph type="sldNum" sz="quarter" idx="12"/>
          </p:nvPr>
        </p:nvSpPr>
        <p:spPr/>
        <p:txBody>
          <a:bodyPr/>
          <a:lstStyle/>
          <a:p>
            <a:fld id="{8D43AF7E-02CE-4036-93C8-E41D0815AE05}" type="slidenum">
              <a:rPr lang="en-US" smtClean="0"/>
              <a:t>‹#›</a:t>
            </a:fld>
            <a:endParaRPr lang="en-US"/>
          </a:p>
        </p:txBody>
      </p:sp>
    </p:spTree>
    <p:extLst>
      <p:ext uri="{BB962C8B-B14F-4D97-AF65-F5344CB8AC3E}">
        <p14:creationId xmlns:p14="http://schemas.microsoft.com/office/powerpoint/2010/main" val="4118117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FB92B0-3E8C-473A-AE33-FED3E9EE318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A41253CB-9928-4E68-A81E-513280D8C53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EF2DF64-C98A-438A-BC1F-4B2BD450C97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9B4AC2E-793C-4CAE-AC79-DBD1F728956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9825BF9-539A-49C8-B69F-C5D0CBEF838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4D5E45E-2A4F-417D-8E23-EB94C80F69CA}"/>
              </a:ext>
            </a:extLst>
          </p:cNvPr>
          <p:cNvSpPr>
            <a:spLocks noGrp="1"/>
          </p:cNvSpPr>
          <p:nvPr>
            <p:ph type="dt" sz="half" idx="10"/>
          </p:nvPr>
        </p:nvSpPr>
        <p:spPr/>
        <p:txBody>
          <a:bodyPr/>
          <a:lstStyle/>
          <a:p>
            <a:fld id="{DC988E0E-AA33-4A6B-A7FE-8234E1C56C15}" type="datetimeFigureOut">
              <a:rPr lang="en-US" smtClean="0"/>
              <a:t>3/20/2020</a:t>
            </a:fld>
            <a:endParaRPr lang="en-US"/>
          </a:p>
        </p:txBody>
      </p:sp>
      <p:sp>
        <p:nvSpPr>
          <p:cNvPr id="8" name="Footer Placeholder 7">
            <a:extLst>
              <a:ext uri="{FF2B5EF4-FFF2-40B4-BE49-F238E27FC236}">
                <a16:creationId xmlns:a16="http://schemas.microsoft.com/office/drawing/2014/main" id="{ECAEF7F5-E956-4961-A002-3FCD528A3DEA}"/>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5C848164-ED87-4B35-9CAD-5C3611F6F5D4}"/>
              </a:ext>
            </a:extLst>
          </p:cNvPr>
          <p:cNvSpPr>
            <a:spLocks noGrp="1"/>
          </p:cNvSpPr>
          <p:nvPr>
            <p:ph type="sldNum" sz="quarter" idx="12"/>
          </p:nvPr>
        </p:nvSpPr>
        <p:spPr/>
        <p:txBody>
          <a:bodyPr/>
          <a:lstStyle/>
          <a:p>
            <a:fld id="{8D43AF7E-02CE-4036-93C8-E41D0815AE05}" type="slidenum">
              <a:rPr lang="en-US" smtClean="0"/>
              <a:t>‹#›</a:t>
            </a:fld>
            <a:endParaRPr lang="en-US"/>
          </a:p>
        </p:txBody>
      </p:sp>
    </p:spTree>
    <p:extLst>
      <p:ext uri="{BB962C8B-B14F-4D97-AF65-F5344CB8AC3E}">
        <p14:creationId xmlns:p14="http://schemas.microsoft.com/office/powerpoint/2010/main" val="39196737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61212E-800D-4BAD-8202-2E502E6F733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91D4C30-96A4-40E0-B9A0-DB9EC168944E}"/>
              </a:ext>
            </a:extLst>
          </p:cNvPr>
          <p:cNvSpPr>
            <a:spLocks noGrp="1"/>
          </p:cNvSpPr>
          <p:nvPr>
            <p:ph type="dt" sz="half" idx="10"/>
          </p:nvPr>
        </p:nvSpPr>
        <p:spPr/>
        <p:txBody>
          <a:bodyPr/>
          <a:lstStyle/>
          <a:p>
            <a:fld id="{DC988E0E-AA33-4A6B-A7FE-8234E1C56C15}" type="datetimeFigureOut">
              <a:rPr lang="en-US" smtClean="0"/>
              <a:t>3/20/2020</a:t>
            </a:fld>
            <a:endParaRPr lang="en-US"/>
          </a:p>
        </p:txBody>
      </p:sp>
      <p:sp>
        <p:nvSpPr>
          <p:cNvPr id="4" name="Footer Placeholder 3">
            <a:extLst>
              <a:ext uri="{FF2B5EF4-FFF2-40B4-BE49-F238E27FC236}">
                <a16:creationId xmlns:a16="http://schemas.microsoft.com/office/drawing/2014/main" id="{08AE6925-C947-48AC-86FC-48F8CBE913D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8F8586C9-CA77-4F27-A2D7-B509504EF1D9}"/>
              </a:ext>
            </a:extLst>
          </p:cNvPr>
          <p:cNvSpPr>
            <a:spLocks noGrp="1"/>
          </p:cNvSpPr>
          <p:nvPr>
            <p:ph type="sldNum" sz="quarter" idx="12"/>
          </p:nvPr>
        </p:nvSpPr>
        <p:spPr/>
        <p:txBody>
          <a:bodyPr/>
          <a:lstStyle/>
          <a:p>
            <a:fld id="{8D43AF7E-02CE-4036-93C8-E41D0815AE05}" type="slidenum">
              <a:rPr lang="en-US" smtClean="0"/>
              <a:t>‹#›</a:t>
            </a:fld>
            <a:endParaRPr lang="en-US"/>
          </a:p>
        </p:txBody>
      </p:sp>
    </p:spTree>
    <p:extLst>
      <p:ext uri="{BB962C8B-B14F-4D97-AF65-F5344CB8AC3E}">
        <p14:creationId xmlns:p14="http://schemas.microsoft.com/office/powerpoint/2010/main" val="30576339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B81E383-CA31-4043-8DE1-B4A6C88B241F}"/>
              </a:ext>
            </a:extLst>
          </p:cNvPr>
          <p:cNvSpPr>
            <a:spLocks noGrp="1"/>
          </p:cNvSpPr>
          <p:nvPr>
            <p:ph type="dt" sz="half" idx="10"/>
          </p:nvPr>
        </p:nvSpPr>
        <p:spPr/>
        <p:txBody>
          <a:bodyPr/>
          <a:lstStyle/>
          <a:p>
            <a:fld id="{DC988E0E-AA33-4A6B-A7FE-8234E1C56C15}" type="datetimeFigureOut">
              <a:rPr lang="en-US" smtClean="0"/>
              <a:t>3/20/2020</a:t>
            </a:fld>
            <a:endParaRPr lang="en-US"/>
          </a:p>
        </p:txBody>
      </p:sp>
      <p:sp>
        <p:nvSpPr>
          <p:cNvPr id="3" name="Footer Placeholder 2">
            <a:extLst>
              <a:ext uri="{FF2B5EF4-FFF2-40B4-BE49-F238E27FC236}">
                <a16:creationId xmlns:a16="http://schemas.microsoft.com/office/drawing/2014/main" id="{781CCB92-D8E7-4264-AAE2-A281A46FDDDD}"/>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B3C79417-E053-4B8B-AC7E-3941C7B5C15B}"/>
              </a:ext>
            </a:extLst>
          </p:cNvPr>
          <p:cNvSpPr>
            <a:spLocks noGrp="1"/>
          </p:cNvSpPr>
          <p:nvPr>
            <p:ph type="sldNum" sz="quarter" idx="12"/>
          </p:nvPr>
        </p:nvSpPr>
        <p:spPr/>
        <p:txBody>
          <a:bodyPr/>
          <a:lstStyle/>
          <a:p>
            <a:fld id="{8D43AF7E-02CE-4036-93C8-E41D0815AE05}" type="slidenum">
              <a:rPr lang="en-US" smtClean="0"/>
              <a:t>‹#›</a:t>
            </a:fld>
            <a:endParaRPr lang="en-US"/>
          </a:p>
        </p:txBody>
      </p:sp>
    </p:spTree>
    <p:extLst>
      <p:ext uri="{BB962C8B-B14F-4D97-AF65-F5344CB8AC3E}">
        <p14:creationId xmlns:p14="http://schemas.microsoft.com/office/powerpoint/2010/main" val="31182739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F2CCE4-AA9D-466C-AED6-A471059EC87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CF22946-571C-4949-A1DD-EB7D8605049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B8B05835-FB8F-47E9-A33E-94FC0CFC2F2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C36A1FC-EED6-4B75-BB1D-F68B3147D626}"/>
              </a:ext>
            </a:extLst>
          </p:cNvPr>
          <p:cNvSpPr>
            <a:spLocks noGrp="1"/>
          </p:cNvSpPr>
          <p:nvPr>
            <p:ph type="dt" sz="half" idx="10"/>
          </p:nvPr>
        </p:nvSpPr>
        <p:spPr/>
        <p:txBody>
          <a:bodyPr/>
          <a:lstStyle/>
          <a:p>
            <a:fld id="{DC988E0E-AA33-4A6B-A7FE-8234E1C56C15}" type="datetimeFigureOut">
              <a:rPr lang="en-US" smtClean="0"/>
              <a:t>3/20/2020</a:t>
            </a:fld>
            <a:endParaRPr lang="en-US"/>
          </a:p>
        </p:txBody>
      </p:sp>
      <p:sp>
        <p:nvSpPr>
          <p:cNvPr id="6" name="Footer Placeholder 5">
            <a:extLst>
              <a:ext uri="{FF2B5EF4-FFF2-40B4-BE49-F238E27FC236}">
                <a16:creationId xmlns:a16="http://schemas.microsoft.com/office/drawing/2014/main" id="{D4AD8C08-467F-4B17-9A9D-C480C9E36C3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A6C4B7A-1D15-4E3E-895D-09E2007106B8}"/>
              </a:ext>
            </a:extLst>
          </p:cNvPr>
          <p:cNvSpPr>
            <a:spLocks noGrp="1"/>
          </p:cNvSpPr>
          <p:nvPr>
            <p:ph type="sldNum" sz="quarter" idx="12"/>
          </p:nvPr>
        </p:nvSpPr>
        <p:spPr/>
        <p:txBody>
          <a:bodyPr/>
          <a:lstStyle/>
          <a:p>
            <a:fld id="{8D43AF7E-02CE-4036-93C8-E41D0815AE05}" type="slidenum">
              <a:rPr lang="en-US" smtClean="0"/>
              <a:t>‹#›</a:t>
            </a:fld>
            <a:endParaRPr lang="en-US"/>
          </a:p>
        </p:txBody>
      </p:sp>
    </p:spTree>
    <p:extLst>
      <p:ext uri="{BB962C8B-B14F-4D97-AF65-F5344CB8AC3E}">
        <p14:creationId xmlns:p14="http://schemas.microsoft.com/office/powerpoint/2010/main" val="30418968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1D9E2-0077-4D31-A306-C0B26948CB4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16B1399-D269-4982-AA30-440A894F166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3C7C6DF-E976-44C2-8D14-3F6E3943C70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10CE9DB-41DB-402F-9B82-C80260C6AF09}"/>
              </a:ext>
            </a:extLst>
          </p:cNvPr>
          <p:cNvSpPr>
            <a:spLocks noGrp="1"/>
          </p:cNvSpPr>
          <p:nvPr>
            <p:ph type="dt" sz="half" idx="10"/>
          </p:nvPr>
        </p:nvSpPr>
        <p:spPr/>
        <p:txBody>
          <a:bodyPr/>
          <a:lstStyle/>
          <a:p>
            <a:fld id="{DC988E0E-AA33-4A6B-A7FE-8234E1C56C15}" type="datetimeFigureOut">
              <a:rPr lang="en-US" smtClean="0"/>
              <a:t>3/20/2020</a:t>
            </a:fld>
            <a:endParaRPr lang="en-US"/>
          </a:p>
        </p:txBody>
      </p:sp>
      <p:sp>
        <p:nvSpPr>
          <p:cNvPr id="6" name="Footer Placeholder 5">
            <a:extLst>
              <a:ext uri="{FF2B5EF4-FFF2-40B4-BE49-F238E27FC236}">
                <a16:creationId xmlns:a16="http://schemas.microsoft.com/office/drawing/2014/main" id="{FCBDE69C-597D-4A5F-B0C1-A55C78607DD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5564CC0-6DE8-40CE-BD45-1700052D705B}"/>
              </a:ext>
            </a:extLst>
          </p:cNvPr>
          <p:cNvSpPr>
            <a:spLocks noGrp="1"/>
          </p:cNvSpPr>
          <p:nvPr>
            <p:ph type="sldNum" sz="quarter" idx="12"/>
          </p:nvPr>
        </p:nvSpPr>
        <p:spPr/>
        <p:txBody>
          <a:bodyPr/>
          <a:lstStyle/>
          <a:p>
            <a:fld id="{8D43AF7E-02CE-4036-93C8-E41D0815AE05}" type="slidenum">
              <a:rPr lang="en-US" smtClean="0"/>
              <a:t>‹#›</a:t>
            </a:fld>
            <a:endParaRPr lang="en-US"/>
          </a:p>
        </p:txBody>
      </p:sp>
    </p:spTree>
    <p:extLst>
      <p:ext uri="{BB962C8B-B14F-4D97-AF65-F5344CB8AC3E}">
        <p14:creationId xmlns:p14="http://schemas.microsoft.com/office/powerpoint/2010/main" val="40960597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9D9FF0B-0FB0-4966-8DD2-B3693562F96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668DE0A-BA39-4D2C-AEA7-DE0CF6989AF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539D05F-688F-4DA3-A7BC-880BD852636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C988E0E-AA33-4A6B-A7FE-8234E1C56C15}" type="datetimeFigureOut">
              <a:rPr lang="en-US" smtClean="0"/>
              <a:t>3/20/2020</a:t>
            </a:fld>
            <a:endParaRPr lang="en-US"/>
          </a:p>
        </p:txBody>
      </p:sp>
      <p:sp>
        <p:nvSpPr>
          <p:cNvPr id="5" name="Footer Placeholder 4">
            <a:extLst>
              <a:ext uri="{FF2B5EF4-FFF2-40B4-BE49-F238E27FC236}">
                <a16:creationId xmlns:a16="http://schemas.microsoft.com/office/drawing/2014/main" id="{1320CCE6-8A13-4874-97E2-4048BFF44C1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82E0C6DC-6E83-469C-B094-4391D3E0AD6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D43AF7E-02CE-4036-93C8-E41D0815AE05}" type="slidenum">
              <a:rPr lang="en-US" smtClean="0"/>
              <a:t>‹#›</a:t>
            </a:fld>
            <a:endParaRPr lang="en-US"/>
          </a:p>
        </p:txBody>
      </p:sp>
    </p:spTree>
    <p:extLst>
      <p:ext uri="{BB962C8B-B14F-4D97-AF65-F5344CB8AC3E}">
        <p14:creationId xmlns:p14="http://schemas.microsoft.com/office/powerpoint/2010/main" val="413186394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hyperlink" Target="http://www.marefa.org/index.php/%D8%A7%D9%84%D8%B3%D8%AF_%D8%A7%D9%84%D8%B9%D8%A7%D9%84%D9%8A" TargetMode="External"/><Relationship Id="rId2" Type="http://schemas.openxmlformats.org/officeDocument/2006/relationships/hyperlink" Target="http://www.marefa.org/index.php/%D8%AF%D8%B3%D8%AA%D9%88%D8%B1_1923" TargetMode="Externa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2DCD985-E7FA-4696-9217-1095F26F679F}"/>
              </a:ext>
            </a:extLst>
          </p:cNvPr>
          <p:cNvSpPr txBox="1"/>
          <p:nvPr/>
        </p:nvSpPr>
        <p:spPr>
          <a:xfrm>
            <a:off x="1011382" y="1357745"/>
            <a:ext cx="10030691" cy="4516582"/>
          </a:xfrm>
          <a:prstGeom prst="rect">
            <a:avLst/>
          </a:prstGeom>
          <a:noFill/>
        </p:spPr>
        <p:txBody>
          <a:bodyPr wrap="square" rtlCol="0">
            <a:spAutoFit/>
          </a:bodyPr>
          <a:lstStyle/>
          <a:p>
            <a:endParaRPr lang="en-US" dirty="0"/>
          </a:p>
        </p:txBody>
      </p:sp>
      <p:pic>
        <p:nvPicPr>
          <p:cNvPr id="3" name="Picture 2">
            <a:extLst>
              <a:ext uri="{FF2B5EF4-FFF2-40B4-BE49-F238E27FC236}">
                <a16:creationId xmlns:a16="http://schemas.microsoft.com/office/drawing/2014/main" id="{447AFDBF-0B07-4686-A960-AFC90600609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11042073" cy="6858000"/>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a:extLst>
              <a:ext uri="{FF2B5EF4-FFF2-40B4-BE49-F238E27FC236}">
                <a16:creationId xmlns:a16="http://schemas.microsoft.com/office/drawing/2014/main" id="{0A91282E-FAC7-41C0-8216-E545DD95BBDC}"/>
              </a:ext>
            </a:extLst>
          </p:cNvPr>
          <p:cNvSpPr txBox="1"/>
          <p:nvPr/>
        </p:nvSpPr>
        <p:spPr>
          <a:xfrm>
            <a:off x="5999018" y="3429000"/>
            <a:ext cx="4959927" cy="2246769"/>
          </a:xfrm>
          <a:prstGeom prst="rect">
            <a:avLst/>
          </a:prstGeom>
          <a:noFill/>
        </p:spPr>
        <p:txBody>
          <a:bodyPr wrap="square" rtlCol="0">
            <a:spAutoFit/>
          </a:bodyPr>
          <a:lstStyle/>
          <a:p>
            <a:pPr algn="ctr"/>
            <a:r>
              <a:rPr lang="ar-EG" sz="2800" b="1" i="1" dirty="0">
                <a:solidFill>
                  <a:srgbClr val="FFFF00"/>
                </a:solidFill>
              </a:rPr>
              <a:t>اسم المقرر : تاريخ مصر المعاصر</a:t>
            </a:r>
          </a:p>
          <a:p>
            <a:pPr algn="ctr"/>
            <a:r>
              <a:rPr lang="ar-EG" sz="2800" b="1" i="1" dirty="0">
                <a:solidFill>
                  <a:srgbClr val="FFFF00"/>
                </a:solidFill>
              </a:rPr>
              <a:t>رقم المحاضرة : المحاضرة الثانية</a:t>
            </a:r>
          </a:p>
          <a:p>
            <a:pPr algn="ctr"/>
            <a:r>
              <a:rPr lang="ar-EG" sz="2800" b="1" i="1" dirty="0">
                <a:solidFill>
                  <a:srgbClr val="FFFF00"/>
                </a:solidFill>
              </a:rPr>
              <a:t>اسم الأستاذ: نجلاء محمد عبد الجواد</a:t>
            </a:r>
          </a:p>
          <a:p>
            <a:pPr algn="ctr"/>
            <a:r>
              <a:rPr lang="ar-EG" sz="2800" b="1" i="1" dirty="0">
                <a:solidFill>
                  <a:srgbClr val="FFFF00"/>
                </a:solidFill>
              </a:rPr>
              <a:t>الفرقة: الرابعة  </a:t>
            </a:r>
          </a:p>
          <a:p>
            <a:pPr algn="ctr"/>
            <a:r>
              <a:rPr lang="ar-EG" sz="2800" b="1" i="1" dirty="0">
                <a:solidFill>
                  <a:srgbClr val="FFFF00"/>
                </a:solidFill>
              </a:rPr>
              <a:t>القسم العلمى : تاريخ  - شعبة عامة</a:t>
            </a:r>
            <a:endParaRPr lang="en-US" sz="2800" b="1" i="1" dirty="0">
              <a:solidFill>
                <a:srgbClr val="FFFF00"/>
              </a:solidFill>
            </a:endParaRPr>
          </a:p>
        </p:txBody>
      </p:sp>
    </p:spTree>
    <p:extLst>
      <p:ext uri="{BB962C8B-B14F-4D97-AF65-F5344CB8AC3E}">
        <p14:creationId xmlns:p14="http://schemas.microsoft.com/office/powerpoint/2010/main" val="180615591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7162FC6-11A0-4738-B291-5608050404DE}"/>
              </a:ext>
            </a:extLst>
          </p:cNvPr>
          <p:cNvSpPr txBox="1"/>
          <p:nvPr/>
        </p:nvSpPr>
        <p:spPr>
          <a:xfrm>
            <a:off x="900545" y="1565564"/>
            <a:ext cx="10598728" cy="4031873"/>
          </a:xfrm>
          <a:prstGeom prst="rect">
            <a:avLst/>
          </a:prstGeom>
          <a:noFill/>
        </p:spPr>
        <p:txBody>
          <a:bodyPr wrap="square" rtlCol="0">
            <a:spAutoFit/>
          </a:bodyPr>
          <a:lstStyle/>
          <a:p>
            <a:pPr algn="r" rtl="1"/>
            <a:r>
              <a:rPr lang="ar-SA" sz="3200" b="1" dirty="0"/>
              <a:t> </a:t>
            </a:r>
            <a:endParaRPr lang="en-US" sz="3200" dirty="0"/>
          </a:p>
          <a:p>
            <a:pPr algn="r" rtl="1"/>
            <a:r>
              <a:rPr lang="ar-SA" sz="3200" b="1" dirty="0">
                <a:solidFill>
                  <a:srgbClr val="FF0000"/>
                </a:solidFill>
              </a:rPr>
              <a:t>انجازات اقتصادية واجتماعية</a:t>
            </a:r>
            <a:endParaRPr lang="en-US" sz="3200" dirty="0">
              <a:solidFill>
                <a:srgbClr val="FF0000"/>
              </a:solidFill>
            </a:endParaRPr>
          </a:p>
          <a:p>
            <a:pPr lvl="0" algn="r" rtl="1"/>
            <a:r>
              <a:rPr lang="ar-SA" sz="3200" b="1" dirty="0"/>
              <a:t>تعتبر الثورة العصر الذهبي للطبقة العاملة المطحونة الذين عانوا اشد المعاناة من الظلم وفقدان مبدأالعدالة الاجتماعية.</a:t>
            </a:r>
            <a:endParaRPr lang="en-US" sz="3200" dirty="0"/>
          </a:p>
          <a:p>
            <a:pPr lvl="0" algn="r" rtl="1"/>
            <a:r>
              <a:rPr lang="ar-SA" sz="3200" b="1" dirty="0"/>
              <a:t>أسفرت الثورة عن توجهها الاجتماعي وحسها الشعبي مبكرا عندما اصدرت قانون الملكية يوم 9 سبتمبر 1952.</a:t>
            </a:r>
            <a:endParaRPr lang="en-US" sz="3200" dirty="0"/>
          </a:p>
          <a:p>
            <a:pPr lvl="0" algn="r" rtl="1"/>
            <a:r>
              <a:rPr lang="ar-SA" sz="3200" b="1" dirty="0"/>
              <a:t>قضت على الاقطاع وانزلت الملكيات الزراعية من عرشها.</a:t>
            </a:r>
            <a:endParaRPr lang="en-US" sz="3200" dirty="0"/>
          </a:p>
          <a:p>
            <a:pPr lvl="0" algn="r" rtl="1"/>
            <a:r>
              <a:rPr lang="ar-SA" sz="3200" b="1" dirty="0"/>
              <a:t>مصرت واممت التجارة والصناعة التي استاثر بها الاجانب.</a:t>
            </a:r>
            <a:endParaRPr lang="en-US" sz="3200" dirty="0"/>
          </a:p>
        </p:txBody>
      </p:sp>
    </p:spTree>
    <p:extLst>
      <p:ext uri="{BB962C8B-B14F-4D97-AF65-F5344CB8AC3E}">
        <p14:creationId xmlns:p14="http://schemas.microsoft.com/office/powerpoint/2010/main" val="41036355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C442E2E-BE0B-4008-91BF-6811D9330377}"/>
              </a:ext>
            </a:extLst>
          </p:cNvPr>
          <p:cNvSpPr txBox="1"/>
          <p:nvPr/>
        </p:nvSpPr>
        <p:spPr>
          <a:xfrm>
            <a:off x="568037" y="1066800"/>
            <a:ext cx="11000508" cy="4524315"/>
          </a:xfrm>
          <a:prstGeom prst="rect">
            <a:avLst/>
          </a:prstGeom>
          <a:noFill/>
        </p:spPr>
        <p:txBody>
          <a:bodyPr wrap="square" rtlCol="0">
            <a:spAutoFit/>
          </a:bodyPr>
          <a:lstStyle/>
          <a:p>
            <a:pPr lvl="0" algn="r" rtl="1"/>
            <a:r>
              <a:rPr lang="ar-SA" sz="3600" b="1" dirty="0"/>
              <a:t>الغاء الطبقات بين الشعب المصري واصبح الفقراء قضاة واساتذة جامعة وسفراء ووزراء واطباء ومحامين وتغيرت البنية الاجتماعية للمجتمع المصري.</a:t>
            </a:r>
            <a:endParaRPr lang="en-US" sz="3600" dirty="0"/>
          </a:p>
          <a:p>
            <a:pPr lvl="0" algn="r" rtl="1"/>
            <a:r>
              <a:rPr lang="ar-SA" sz="3600" b="1" dirty="0"/>
              <a:t>قضت على معاملة العمال كسلع تباع وتشترى ويخضع ثمنها للمضاربة في سوق العمل.</a:t>
            </a:r>
            <a:endParaRPr lang="en-US" sz="3600" dirty="0"/>
          </a:p>
          <a:p>
            <a:pPr lvl="0" algn="r" rtl="1"/>
            <a:r>
              <a:rPr lang="ar-SA" sz="3600" b="1" dirty="0"/>
              <a:t>حررت الفلاح باصدار قانون الاصلاح الزراعي.</a:t>
            </a:r>
            <a:endParaRPr lang="en-US" sz="3600" dirty="0"/>
          </a:p>
          <a:p>
            <a:pPr lvl="0" algn="r" rtl="1"/>
            <a:r>
              <a:rPr lang="ar-SA" sz="3600" b="1" dirty="0"/>
              <a:t>قضت على السيطرة الراسمالية في مجالات الانتاج الزراعي والصناعي.</a:t>
            </a:r>
            <a:endParaRPr lang="en-US" sz="3600" dirty="0"/>
          </a:p>
          <a:p>
            <a:pPr algn="r" rtl="1"/>
            <a:r>
              <a:rPr lang="en-US" sz="3600" b="1" dirty="0"/>
              <a:t> </a:t>
            </a:r>
            <a:endParaRPr lang="en-US" sz="3600" dirty="0"/>
          </a:p>
        </p:txBody>
      </p:sp>
    </p:spTree>
    <p:extLst>
      <p:ext uri="{BB962C8B-B14F-4D97-AF65-F5344CB8AC3E}">
        <p14:creationId xmlns:p14="http://schemas.microsoft.com/office/powerpoint/2010/main" val="26466520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AB9F18AB-E8D4-4BF0-B882-1582D7EF3803}"/>
              </a:ext>
            </a:extLst>
          </p:cNvPr>
          <p:cNvSpPr txBox="1"/>
          <p:nvPr/>
        </p:nvSpPr>
        <p:spPr>
          <a:xfrm>
            <a:off x="1884218" y="0"/>
            <a:ext cx="9545782" cy="6986528"/>
          </a:xfrm>
          <a:prstGeom prst="rect">
            <a:avLst/>
          </a:prstGeom>
          <a:noFill/>
        </p:spPr>
        <p:txBody>
          <a:bodyPr wrap="square" rtlCol="0">
            <a:spAutoFit/>
          </a:bodyPr>
          <a:lstStyle/>
          <a:p>
            <a:pPr algn="r" rtl="1"/>
            <a:r>
              <a:rPr lang="en-US" sz="3200" b="1" dirty="0"/>
              <a:t> </a:t>
            </a:r>
            <a:endParaRPr lang="en-US" sz="3200" dirty="0"/>
          </a:p>
          <a:p>
            <a:pPr algn="r" rtl="1"/>
            <a:r>
              <a:rPr lang="ar-SA" sz="3200" b="1" dirty="0">
                <a:solidFill>
                  <a:srgbClr val="FF0000"/>
                </a:solidFill>
              </a:rPr>
              <a:t>الانجازات العربية</a:t>
            </a:r>
            <a:endParaRPr lang="en-US" sz="3200" dirty="0">
              <a:solidFill>
                <a:srgbClr val="FF0000"/>
              </a:solidFill>
            </a:endParaRPr>
          </a:p>
          <a:p>
            <a:pPr algn="r" rtl="1"/>
            <a:r>
              <a:rPr lang="ar-SA" sz="3200" b="1" dirty="0"/>
              <a:t>1)توحيد الجهود العربية وحشد الطاقات العربية لصالح حركات التحرر العربية.</a:t>
            </a:r>
            <a:endParaRPr lang="en-US" sz="3200" dirty="0"/>
          </a:p>
          <a:p>
            <a:pPr algn="r" rtl="1"/>
            <a:r>
              <a:rPr lang="ar-SA" sz="3200" b="1" dirty="0"/>
              <a:t>2)اكدت للأمة من الخليج الى المحيط ان قوة العرب في توحدهم وتحكمها اسس اولها : تاريخي وثانيها :  اللغة المشتركة لعقلية جماعية . وثالثها : نفسي واجتماعي لوجدان واحد مشترك.</a:t>
            </a:r>
            <a:endParaRPr lang="en-US" sz="3200" dirty="0"/>
          </a:p>
          <a:p>
            <a:pPr algn="r" rtl="1"/>
            <a:r>
              <a:rPr lang="ar-SA" sz="3200" b="1" dirty="0"/>
              <a:t>  3)اقامت الثورة تجربة عربية في الوحدة بين مصر وسوريا في فبراير 1958 .</a:t>
            </a:r>
            <a:endParaRPr lang="en-US" sz="3200" dirty="0"/>
          </a:p>
          <a:p>
            <a:pPr algn="r" rtl="1"/>
            <a:r>
              <a:rPr lang="ar-SA" sz="3200" b="1" dirty="0"/>
              <a:t>4) اصبحت مصر قطب القوة في العالم العربي مما فرض عليها مسئولية والحماية والدفاع لنفسها ولمن حولها</a:t>
            </a:r>
            <a:endParaRPr lang="ar-EG" sz="3200" b="1" dirty="0"/>
          </a:p>
          <a:p>
            <a:pPr algn="r" rtl="1"/>
            <a:r>
              <a:rPr lang="ar-SA" sz="3200" b="1" dirty="0"/>
              <a:t> </a:t>
            </a:r>
            <a:endParaRPr lang="en-US" sz="3200" dirty="0"/>
          </a:p>
          <a:p>
            <a:pPr algn="r" rtl="1"/>
            <a:r>
              <a:rPr lang="ar-SA" sz="3200" b="1" dirty="0"/>
              <a:t>5)دعمت الثورة حركة التحرر في تونس والمغرب حتى الاستقلال.</a:t>
            </a:r>
            <a:endParaRPr lang="en-US" sz="3200" dirty="0"/>
          </a:p>
          <a:p>
            <a:pPr algn="r" rtl="1"/>
            <a:endParaRPr lang="en-US" sz="3200" dirty="0"/>
          </a:p>
        </p:txBody>
      </p:sp>
    </p:spTree>
    <p:extLst>
      <p:ext uri="{BB962C8B-B14F-4D97-AF65-F5344CB8AC3E}">
        <p14:creationId xmlns:p14="http://schemas.microsoft.com/office/powerpoint/2010/main" val="29246819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8064088-7936-4DF5-BC2F-DCE71A6C68A2}"/>
              </a:ext>
            </a:extLst>
          </p:cNvPr>
          <p:cNvSpPr txBox="1"/>
          <p:nvPr/>
        </p:nvSpPr>
        <p:spPr>
          <a:xfrm>
            <a:off x="450273" y="1787237"/>
            <a:ext cx="11291453" cy="6494085"/>
          </a:xfrm>
          <a:prstGeom prst="rect">
            <a:avLst/>
          </a:prstGeom>
          <a:noFill/>
        </p:spPr>
        <p:txBody>
          <a:bodyPr wrap="square" rtlCol="0">
            <a:spAutoFit/>
          </a:bodyPr>
          <a:lstStyle/>
          <a:p>
            <a:pPr algn="r" rtl="1"/>
            <a:r>
              <a:rPr lang="ar-SA" sz="3200" b="1" dirty="0"/>
              <a:t> </a:t>
            </a:r>
            <a:endParaRPr lang="en-US" sz="3200" dirty="0"/>
          </a:p>
          <a:p>
            <a:pPr algn="r" rtl="1"/>
            <a:r>
              <a:rPr lang="ar-SA" sz="3200" b="1" dirty="0">
                <a:solidFill>
                  <a:srgbClr val="FF0000"/>
                </a:solidFill>
              </a:rPr>
              <a:t>الاتجازات الدولية</a:t>
            </a:r>
            <a:endParaRPr lang="en-US" sz="3200" dirty="0">
              <a:solidFill>
                <a:srgbClr val="FF0000"/>
              </a:solidFill>
            </a:endParaRPr>
          </a:p>
          <a:p>
            <a:pPr lvl="0" algn="r" rtl="1"/>
            <a:r>
              <a:rPr lang="ar-SA" sz="3200" b="1" dirty="0"/>
              <a:t>لعبت قيادة الثورة دورا رائدا مع يوغسلافيا بقيادة الزعيم تيتو ومع الهند بقيادة نهرو في تشكيل حركة عدم الانحياز مما جعل لها وزن ودور ملموس ومؤثر على المستوى العالمي .</a:t>
            </a:r>
            <a:endParaRPr lang="en-US" sz="3200" dirty="0"/>
          </a:p>
          <a:p>
            <a:pPr lvl="0" algn="r" rtl="1"/>
            <a:r>
              <a:rPr lang="ar-SA" sz="3200" b="1" dirty="0"/>
              <a:t>وقعت صفقة الاسلحة الشرقية عام 1955 والتي اعتبرت نقطة تحول كسرت احتكار السلاح العالمي.</a:t>
            </a:r>
            <a:endParaRPr lang="en-US" sz="3200" dirty="0"/>
          </a:p>
          <a:p>
            <a:pPr lvl="0" algn="r" rtl="1"/>
            <a:r>
              <a:rPr lang="ar-SA" sz="3200" b="1" dirty="0"/>
              <a:t>دعت الى عقد أول مرتمر لتضامن الشعوب الافريقية والاسيوية في القاهرة عام 1958. </a:t>
            </a:r>
            <a:endParaRPr lang="en-US" sz="3200" dirty="0"/>
          </a:p>
          <a:p>
            <a:pPr algn="r" rtl="1"/>
            <a:r>
              <a:rPr lang="ar-SA" sz="3200" dirty="0"/>
              <a:t> </a:t>
            </a:r>
            <a:endParaRPr lang="en-US" sz="3200" dirty="0"/>
          </a:p>
          <a:p>
            <a:pPr algn="r" rtl="1"/>
            <a:r>
              <a:rPr lang="ar-SA" sz="3200" dirty="0"/>
              <a:t> </a:t>
            </a:r>
            <a:endParaRPr lang="en-US" sz="3200" dirty="0"/>
          </a:p>
          <a:p>
            <a:pPr algn="r" rtl="1"/>
            <a:r>
              <a:rPr lang="ar-SA" sz="3200" dirty="0"/>
              <a:t> </a:t>
            </a:r>
            <a:endParaRPr lang="en-US" sz="3200" dirty="0"/>
          </a:p>
          <a:p>
            <a:pPr algn="r" rtl="1"/>
            <a:r>
              <a:rPr lang="ar-SA" sz="3200" dirty="0"/>
              <a:t> </a:t>
            </a:r>
            <a:endParaRPr lang="en-US" sz="3200" dirty="0"/>
          </a:p>
        </p:txBody>
      </p:sp>
    </p:spTree>
    <p:extLst>
      <p:ext uri="{BB962C8B-B14F-4D97-AF65-F5344CB8AC3E}">
        <p14:creationId xmlns:p14="http://schemas.microsoft.com/office/powerpoint/2010/main" val="9367125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610F721-C436-40E8-8C6E-663AB3A0E697}"/>
              </a:ext>
            </a:extLst>
          </p:cNvPr>
          <p:cNvSpPr txBox="1"/>
          <p:nvPr/>
        </p:nvSpPr>
        <p:spPr>
          <a:xfrm>
            <a:off x="1808018" y="2673927"/>
            <a:ext cx="8575964" cy="2123658"/>
          </a:xfrm>
          <a:prstGeom prst="rect">
            <a:avLst/>
          </a:prstGeom>
          <a:noFill/>
        </p:spPr>
        <p:txBody>
          <a:bodyPr wrap="square" rtlCol="0">
            <a:spAutoFit/>
          </a:bodyPr>
          <a:lstStyle/>
          <a:p>
            <a:pPr algn="ctr" rtl="1"/>
            <a:r>
              <a:rPr lang="ar-EG" sz="4400" b="1" dirty="0">
                <a:solidFill>
                  <a:srgbClr val="FF0000"/>
                </a:solidFill>
              </a:rPr>
              <a:t>التأميم ومشروعيته</a:t>
            </a:r>
          </a:p>
          <a:p>
            <a:pPr algn="ctr" rtl="1"/>
            <a:r>
              <a:rPr lang="ar-EG" sz="4400" b="1" dirty="0">
                <a:solidFill>
                  <a:srgbClr val="FF0000"/>
                </a:solidFill>
              </a:rPr>
              <a:t> فى </a:t>
            </a:r>
          </a:p>
          <a:p>
            <a:pPr algn="ctr" rtl="1"/>
            <a:r>
              <a:rPr lang="ar-EG" sz="4400" b="1" dirty="0">
                <a:solidFill>
                  <a:srgbClr val="FF0000"/>
                </a:solidFill>
              </a:rPr>
              <a:t>القانون الدولى</a:t>
            </a:r>
            <a:endParaRPr lang="en-US" sz="4400" dirty="0">
              <a:solidFill>
                <a:srgbClr val="FF0000"/>
              </a:solidFill>
            </a:endParaRPr>
          </a:p>
        </p:txBody>
      </p:sp>
    </p:spTree>
    <p:extLst>
      <p:ext uri="{BB962C8B-B14F-4D97-AF65-F5344CB8AC3E}">
        <p14:creationId xmlns:p14="http://schemas.microsoft.com/office/powerpoint/2010/main" val="311441062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C39FC75-E74A-45A4-B7AC-1D9AF33B2B56}"/>
              </a:ext>
            </a:extLst>
          </p:cNvPr>
          <p:cNvSpPr txBox="1"/>
          <p:nvPr/>
        </p:nvSpPr>
        <p:spPr>
          <a:xfrm>
            <a:off x="1343891" y="1870364"/>
            <a:ext cx="9573491" cy="3416320"/>
          </a:xfrm>
          <a:prstGeom prst="rect">
            <a:avLst/>
          </a:prstGeom>
          <a:noFill/>
        </p:spPr>
        <p:txBody>
          <a:bodyPr wrap="square" rtlCol="0">
            <a:spAutoFit/>
          </a:bodyPr>
          <a:lstStyle/>
          <a:p>
            <a:pPr algn="r"/>
            <a:r>
              <a:rPr lang="ar-SA" sz="3600" b="1" dirty="0"/>
              <a:t>معني التأميم هو تحويل الملكية إلي القطاع العام .أو  هو نقل ملكية قطاع معين إلى ملكية الدولة. وهي خطوة تمر بها الدولة المستقلة عادة أثناء اعادة هيكلة جهاز الدولة الاداري  في إطار عملية نقل الملكية و ترسيخ قواعد السيادة بحيث تقوم الدولة بإرجاع ملكية ما يراد تأميمه إلى نفسها</a:t>
            </a:r>
            <a:r>
              <a:rPr lang="en-US" sz="3600" b="1" dirty="0"/>
              <a:t>. </a:t>
            </a:r>
            <a:br>
              <a:rPr lang="en-US" sz="3600" b="1" dirty="0"/>
            </a:br>
            <a:endParaRPr lang="en-US" sz="3600" dirty="0"/>
          </a:p>
        </p:txBody>
      </p:sp>
    </p:spTree>
    <p:extLst>
      <p:ext uri="{BB962C8B-B14F-4D97-AF65-F5344CB8AC3E}">
        <p14:creationId xmlns:p14="http://schemas.microsoft.com/office/powerpoint/2010/main" val="15948657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4938264-117F-40CB-ABC0-904D2834F946}"/>
              </a:ext>
            </a:extLst>
          </p:cNvPr>
          <p:cNvSpPr txBox="1"/>
          <p:nvPr/>
        </p:nvSpPr>
        <p:spPr>
          <a:xfrm>
            <a:off x="692727" y="2147454"/>
            <a:ext cx="10806545" cy="3046988"/>
          </a:xfrm>
          <a:prstGeom prst="rect">
            <a:avLst/>
          </a:prstGeom>
          <a:noFill/>
        </p:spPr>
        <p:txBody>
          <a:bodyPr wrap="square" rtlCol="0">
            <a:spAutoFit/>
          </a:bodyPr>
          <a:lstStyle/>
          <a:p>
            <a:pPr algn="r" rtl="1"/>
            <a:r>
              <a:rPr lang="ar-SA" sz="3200" b="1" dirty="0"/>
              <a:t>و بدأ التأميم مع بدايات القرن </a:t>
            </a:r>
            <a:r>
              <a:rPr lang="ar-SA" sz="3200" b="1" dirty="0">
                <a:solidFill>
                  <a:srgbClr val="FF0000"/>
                </a:solidFill>
              </a:rPr>
              <a:t>الــ19</a:t>
            </a:r>
            <a:r>
              <a:rPr lang="ar-SA" sz="3200" b="1" dirty="0"/>
              <a:t> تطور و تنامي  مع حركة الأستعمار وما واكبها من حروب وصراعات حيث أفرزت هذه الصراعات خلال العقود الأولى من القرن الماضي نوعاً احتكاريا لمطالب الشعوب المستعمرة من قبل الاستعمار  الأجنبي . و زادت الطالبات مع اكتشاف الثروات المعدنية و النفطية للشعوب نفسها و تطور الصناعة . و مع هذه الثروات اكتسب التأميم الشرعية الوطنية للحفاظ على ثروات الأمم ومقدراتها داخل حدودها الإقليمية المعترف بها دوليا . </a:t>
            </a:r>
            <a:endParaRPr lang="en-US" sz="3200" dirty="0"/>
          </a:p>
        </p:txBody>
      </p:sp>
    </p:spTree>
    <p:extLst>
      <p:ext uri="{BB962C8B-B14F-4D97-AF65-F5344CB8AC3E}">
        <p14:creationId xmlns:p14="http://schemas.microsoft.com/office/powerpoint/2010/main" val="351604697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542860A-D9B7-4FBE-8218-3B981C9D2B79}"/>
              </a:ext>
            </a:extLst>
          </p:cNvPr>
          <p:cNvSpPr txBox="1"/>
          <p:nvPr/>
        </p:nvSpPr>
        <p:spPr>
          <a:xfrm>
            <a:off x="1343891" y="1801091"/>
            <a:ext cx="9365673" cy="2308324"/>
          </a:xfrm>
          <a:prstGeom prst="rect">
            <a:avLst/>
          </a:prstGeom>
          <a:noFill/>
        </p:spPr>
        <p:txBody>
          <a:bodyPr wrap="square" rtlCol="0">
            <a:spAutoFit/>
          </a:bodyPr>
          <a:lstStyle/>
          <a:p>
            <a:pPr algn="r"/>
            <a:r>
              <a:rPr lang="ar-SA" sz="3600" b="1" dirty="0"/>
              <a:t>كثيراً ما تقترن كلمة " </a:t>
            </a:r>
            <a:r>
              <a:rPr lang="ar-SA" sz="3600" b="1" dirty="0">
                <a:solidFill>
                  <a:srgbClr val="FF0000"/>
                </a:solidFill>
              </a:rPr>
              <a:t>تأميم</a:t>
            </a:r>
            <a:r>
              <a:rPr lang="ar-SA" sz="3600" b="1" dirty="0"/>
              <a:t> " بلفظة " الاشتراكية " ولفظة " </a:t>
            </a:r>
            <a:r>
              <a:rPr lang="ar-SA" sz="3600" b="1" dirty="0">
                <a:solidFill>
                  <a:srgbClr val="FF0000"/>
                </a:solidFill>
              </a:rPr>
              <a:t>التوجيه الاقتصادي </a:t>
            </a:r>
            <a:r>
              <a:rPr lang="ar-SA" sz="3600" b="1" dirty="0"/>
              <a:t>" . كما ان التوجيه الاقتصادي لا يعني الاشتراكية او التأميم . فلكل من هذه الالفاظ مدلولها الخاص</a:t>
            </a:r>
            <a:r>
              <a:rPr lang="en-US" sz="3600" b="1" dirty="0"/>
              <a:t>. </a:t>
            </a:r>
            <a:br>
              <a:rPr lang="en-US" sz="3600" b="1" dirty="0"/>
            </a:br>
            <a:endParaRPr lang="en-US" sz="3600" dirty="0"/>
          </a:p>
        </p:txBody>
      </p:sp>
    </p:spTree>
    <p:extLst>
      <p:ext uri="{BB962C8B-B14F-4D97-AF65-F5344CB8AC3E}">
        <p14:creationId xmlns:p14="http://schemas.microsoft.com/office/powerpoint/2010/main" val="312137956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5DF0E89-AF1F-42A5-BEFA-0ECF822338C6}"/>
              </a:ext>
            </a:extLst>
          </p:cNvPr>
          <p:cNvSpPr txBox="1"/>
          <p:nvPr/>
        </p:nvSpPr>
        <p:spPr>
          <a:xfrm>
            <a:off x="845127" y="1911928"/>
            <a:ext cx="10501745" cy="3477875"/>
          </a:xfrm>
          <a:prstGeom prst="rect">
            <a:avLst/>
          </a:prstGeom>
          <a:noFill/>
        </p:spPr>
        <p:txBody>
          <a:bodyPr wrap="square" rtlCol="0">
            <a:spAutoFit/>
          </a:bodyPr>
          <a:lstStyle/>
          <a:p>
            <a:pPr algn="r"/>
            <a:r>
              <a:rPr lang="ar-SA" sz="4400" b="1" dirty="0"/>
              <a:t>و الاشتراكية ، اذا جاز تحديدها بتعريف ، هي نظام اجتماعي يملك فيه الشعب وسائل الانتاج ويقوم هذا الشعب بتوزيع الانتاج توزيعاً عاماً على المجتمع الخالي من استغلال الانسان للانسان</a:t>
            </a:r>
            <a:r>
              <a:rPr lang="en-US" sz="4400" b="1" dirty="0"/>
              <a:t> . </a:t>
            </a:r>
            <a:br>
              <a:rPr lang="en-US" sz="4400" b="1" dirty="0"/>
            </a:br>
            <a:endParaRPr lang="en-US" sz="4400" dirty="0"/>
          </a:p>
        </p:txBody>
      </p:sp>
    </p:spTree>
    <p:extLst>
      <p:ext uri="{BB962C8B-B14F-4D97-AF65-F5344CB8AC3E}">
        <p14:creationId xmlns:p14="http://schemas.microsoft.com/office/powerpoint/2010/main" val="122106862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DECFC05B-E811-45DE-91AC-594D04A3FA58}"/>
              </a:ext>
            </a:extLst>
          </p:cNvPr>
          <p:cNvSpPr txBox="1"/>
          <p:nvPr/>
        </p:nvSpPr>
        <p:spPr>
          <a:xfrm>
            <a:off x="706582" y="1025236"/>
            <a:ext cx="10875817" cy="5078313"/>
          </a:xfrm>
          <a:prstGeom prst="rect">
            <a:avLst/>
          </a:prstGeom>
          <a:noFill/>
        </p:spPr>
        <p:txBody>
          <a:bodyPr wrap="square" rtlCol="0">
            <a:spAutoFit/>
          </a:bodyPr>
          <a:lstStyle/>
          <a:p>
            <a:pPr algn="r"/>
            <a:br>
              <a:rPr lang="en-US" sz="3600" b="1" dirty="0"/>
            </a:br>
            <a:r>
              <a:rPr lang="ar-SA" sz="3600" b="1" dirty="0"/>
              <a:t>اما </a:t>
            </a:r>
            <a:r>
              <a:rPr lang="ar-SA" sz="3600" b="1" dirty="0">
                <a:solidFill>
                  <a:srgbClr val="FF0000"/>
                </a:solidFill>
              </a:rPr>
              <a:t>التوجيه الاقتصادي </a:t>
            </a:r>
            <a:r>
              <a:rPr lang="ar-SA" sz="3600" b="1" dirty="0"/>
              <a:t>، فهو مذهب اقتصادي بحت يهدف الى تدخل الدولة في الانتاج وتوجيهه لمعالجة القضايا المتعلقة بالكفاية الانتاجية والازمات الاقتصادية والبطالة . وقد اختلف الاقتصاديون في تكييفه . فبينما اعتبره بعضهم احياء لمذهب التدخل الذي نادى به كتاب الاقتصاد في منتصف القرن التاسع عشر ، اعتبره البعض الآخر مذهباً اقتصادياً مستقلاً بذاته ويختلف تمام الاختلاف عن كل من المذهبين : الحر والاشتراكي</a:t>
            </a:r>
            <a:r>
              <a:rPr lang="en-US" sz="3600" b="1" dirty="0"/>
              <a:t> . </a:t>
            </a:r>
            <a:br>
              <a:rPr lang="en-US" sz="3600" b="1" dirty="0"/>
            </a:br>
            <a:endParaRPr lang="en-US" sz="3600" dirty="0"/>
          </a:p>
        </p:txBody>
      </p:sp>
    </p:spTree>
    <p:extLst>
      <p:ext uri="{BB962C8B-B14F-4D97-AF65-F5344CB8AC3E}">
        <p14:creationId xmlns:p14="http://schemas.microsoft.com/office/powerpoint/2010/main" val="40726950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AD35C5C-3E93-4A43-9196-6CDB9805FF07}"/>
              </a:ext>
            </a:extLst>
          </p:cNvPr>
          <p:cNvSpPr txBox="1"/>
          <p:nvPr/>
        </p:nvSpPr>
        <p:spPr>
          <a:xfrm>
            <a:off x="2812473" y="1842655"/>
            <a:ext cx="6636327" cy="3416320"/>
          </a:xfrm>
          <a:prstGeom prst="rect">
            <a:avLst/>
          </a:prstGeom>
          <a:noFill/>
        </p:spPr>
        <p:txBody>
          <a:bodyPr wrap="square" rtlCol="0">
            <a:spAutoFit/>
          </a:bodyPr>
          <a:lstStyle/>
          <a:p>
            <a:pPr algn="ctr" rtl="1"/>
            <a:r>
              <a:rPr lang="ar-SA" sz="5400" b="1" dirty="0">
                <a:solidFill>
                  <a:srgbClr val="FF0000"/>
                </a:solidFill>
              </a:rPr>
              <a:t>ثورة 23 يوليو 1952م.والتطورات التى حدثت فى مصر بعدها</a:t>
            </a:r>
            <a:endParaRPr lang="en-US" sz="5400" dirty="0">
              <a:solidFill>
                <a:srgbClr val="FF0000"/>
              </a:solidFill>
            </a:endParaRPr>
          </a:p>
          <a:p>
            <a:pPr algn="ctr" rtl="1"/>
            <a:r>
              <a:rPr lang="ar-EG" sz="5400" b="1" dirty="0">
                <a:solidFill>
                  <a:srgbClr val="FF0000"/>
                </a:solidFill>
              </a:rPr>
              <a:t> </a:t>
            </a:r>
            <a:endParaRPr lang="en-US" sz="5400" dirty="0">
              <a:solidFill>
                <a:srgbClr val="FF0000"/>
              </a:solidFill>
            </a:endParaRPr>
          </a:p>
        </p:txBody>
      </p:sp>
    </p:spTree>
    <p:extLst>
      <p:ext uri="{BB962C8B-B14F-4D97-AF65-F5344CB8AC3E}">
        <p14:creationId xmlns:p14="http://schemas.microsoft.com/office/powerpoint/2010/main" val="259536586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A924E58-A988-4DE8-8C65-07D7E0FED981}"/>
              </a:ext>
            </a:extLst>
          </p:cNvPr>
          <p:cNvSpPr txBox="1"/>
          <p:nvPr/>
        </p:nvSpPr>
        <p:spPr>
          <a:xfrm>
            <a:off x="928255" y="2022764"/>
            <a:ext cx="10557163" cy="5016758"/>
          </a:xfrm>
          <a:prstGeom prst="rect">
            <a:avLst/>
          </a:prstGeom>
          <a:noFill/>
        </p:spPr>
        <p:txBody>
          <a:bodyPr wrap="square" rtlCol="0">
            <a:spAutoFit/>
          </a:bodyPr>
          <a:lstStyle/>
          <a:p>
            <a:pPr algn="r"/>
            <a:br>
              <a:rPr lang="en-US" sz="3200" b="1" dirty="0"/>
            </a:br>
            <a:r>
              <a:rPr lang="ar-SA" sz="3200" b="1" dirty="0"/>
              <a:t>و عن مشروعية التأميم في </a:t>
            </a:r>
            <a:r>
              <a:rPr lang="ar-SA" sz="3200" b="1" dirty="0">
                <a:solidFill>
                  <a:srgbClr val="FF0000"/>
                </a:solidFill>
              </a:rPr>
              <a:t>القانون الدولي </a:t>
            </a:r>
            <a:r>
              <a:rPr lang="ar-SA" sz="3200" b="1" dirty="0"/>
              <a:t>حق الدول في التأميم حق ثابت إذ أنه ملازم بسيادة الدولة على مصادر ثروتها القومية وتبرره اعتبارات المصلحة العامة ، فحتى وإن </a:t>
            </a:r>
            <a:r>
              <a:rPr lang="ar-SA" sz="3200" b="1" dirty="0">
                <a:solidFill>
                  <a:srgbClr val="FF0000"/>
                </a:solidFill>
              </a:rPr>
              <a:t>نص دستورها </a:t>
            </a:r>
            <a:r>
              <a:rPr lang="ar-SA" sz="3200" b="1" dirty="0"/>
              <a:t>على حظر التأميم فليس للدولة أن تتنازل عن حقها في التأميم حتى ولو كان ذلك في سبيل تشجيع رؤوس الأموال الأجنبية ، فإن التأميم لا يمكن اعتباره في ذاته عملا غير مشروع إذ لا يعقل أن تتنازل الدولة عن سيادتها على مصادر ثروتها القومية واختيار النظام الاجتماعي الذي ترتضيه</a:t>
            </a:r>
            <a:r>
              <a:rPr lang="en-US" sz="3200" b="1" dirty="0"/>
              <a:t> . </a:t>
            </a:r>
            <a:br>
              <a:rPr lang="en-US" sz="3200" b="1" dirty="0"/>
            </a:br>
            <a:br>
              <a:rPr lang="en-US" sz="3200" b="1" dirty="0"/>
            </a:br>
            <a:endParaRPr lang="en-US" sz="3200" dirty="0"/>
          </a:p>
        </p:txBody>
      </p:sp>
    </p:spTree>
    <p:extLst>
      <p:ext uri="{BB962C8B-B14F-4D97-AF65-F5344CB8AC3E}">
        <p14:creationId xmlns:p14="http://schemas.microsoft.com/office/powerpoint/2010/main" val="377214912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B19E997-31B9-43FF-9C52-EC3FB73E019F}"/>
              </a:ext>
            </a:extLst>
          </p:cNvPr>
          <p:cNvSpPr txBox="1"/>
          <p:nvPr/>
        </p:nvSpPr>
        <p:spPr>
          <a:xfrm>
            <a:off x="637310" y="363915"/>
            <a:ext cx="10986654" cy="6001643"/>
          </a:xfrm>
          <a:prstGeom prst="rect">
            <a:avLst/>
          </a:prstGeom>
          <a:noFill/>
        </p:spPr>
        <p:txBody>
          <a:bodyPr wrap="square" rtlCol="0">
            <a:spAutoFit/>
          </a:bodyPr>
          <a:lstStyle/>
          <a:p>
            <a:pPr algn="r"/>
            <a:br>
              <a:rPr lang="en-US" sz="3200" b="1" dirty="0"/>
            </a:br>
            <a:r>
              <a:rPr lang="ar-SA" sz="3200" b="1" dirty="0"/>
              <a:t>ولقد أقر </a:t>
            </a:r>
            <a:r>
              <a:rPr lang="ar-SA" sz="3200" b="1" dirty="0">
                <a:solidFill>
                  <a:srgbClr val="FF0000"/>
                </a:solidFill>
              </a:rPr>
              <a:t>القانون الدولي للدول حق التأميم </a:t>
            </a:r>
            <a:r>
              <a:rPr lang="ar-SA" sz="3200" b="1" dirty="0"/>
              <a:t>، وكل ما هنالك انه اشترط لممارسة هذا الحق ان يكون متخذا وفق إجراءات قانونية سليمة وبشكل عام دون تمييز ضد الأجانب كما نص على ضرورة ان يكون مصحوبا بتعويض عادل ومناسب حتى لا يضار منه الأجانب" وهذا ما أكده قرار الجمعية العامة للأمم المتحدة بشأن التأميم "السيادة الدائمة للشعوب والأمم والمحافظة على ثرواتها ومصادرها الطبيعية " إذ أن " نظرية سيادة الدولة على مواردها الاقتصادية هي من أهم النظريات المتفق عليها في القانون الدولي والتي تجيز للدولة ممارسة اجراءات التأميم أو نزع الملكية او المصادرة بدون أية مسؤولية وهو ما نصت عليه الجمعية العامة في الامم المتحدة في الفقرة الرابعة بأنه ( يراعى استنادا التأميم او نزع الملكية او المصادرة على أسس من المنفعة العامة او الأمن العام أو المصلحة الوطنية المسلم بأرجحيتها على المصالح الفردية او الخاصة ، الأجنبية او الوطنية ، </a:t>
            </a:r>
            <a:endParaRPr lang="en-US" sz="3200" dirty="0"/>
          </a:p>
        </p:txBody>
      </p:sp>
    </p:spTree>
    <p:extLst>
      <p:ext uri="{BB962C8B-B14F-4D97-AF65-F5344CB8AC3E}">
        <p14:creationId xmlns:p14="http://schemas.microsoft.com/office/powerpoint/2010/main" val="133957906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04AE2CA-0577-4F4F-A073-79EA83067C7D}"/>
              </a:ext>
            </a:extLst>
          </p:cNvPr>
          <p:cNvSpPr txBox="1"/>
          <p:nvPr/>
        </p:nvSpPr>
        <p:spPr>
          <a:xfrm>
            <a:off x="831274" y="2050472"/>
            <a:ext cx="10806546" cy="3539430"/>
          </a:xfrm>
          <a:prstGeom prst="rect">
            <a:avLst/>
          </a:prstGeom>
          <a:noFill/>
        </p:spPr>
        <p:txBody>
          <a:bodyPr wrap="square" rtlCol="0">
            <a:spAutoFit/>
          </a:bodyPr>
          <a:lstStyle/>
          <a:p>
            <a:pPr algn="r"/>
            <a:r>
              <a:rPr lang="ar-SA" sz="3200" b="1" dirty="0"/>
              <a:t>ويدفع المالك في مثل هذه الحالات التعويض الملائم وفقا للقواعد السارية في الدولة والتي تتخذ هذه الإجراءات عند ممارستها لسيادتها وفقا للقانون الدولي كما نصت الفقرة الثامنة على انه ( اتفاقات الاستثمارات الاجنبية المبرمة بحرية من قبل أو بين الدول ذات السيادة يجب مراعاتها بحسن نية وعلى الدول والمنظمات الدولية الاحترام الدقيق لسيادة الدول والشعوب على مواردها وثروتها الطبيعية وفقا للميثاق والمبادئ التي يتضمنها هذا القرار .</a:t>
            </a:r>
            <a:r>
              <a:rPr lang="en-US" sz="3200" b="1" dirty="0"/>
              <a:t> </a:t>
            </a:r>
            <a:br>
              <a:rPr lang="en-US" sz="3200" b="1" dirty="0"/>
            </a:br>
            <a:endParaRPr lang="en-US" sz="3200" dirty="0"/>
          </a:p>
        </p:txBody>
      </p:sp>
    </p:spTree>
    <p:extLst>
      <p:ext uri="{BB962C8B-B14F-4D97-AF65-F5344CB8AC3E}">
        <p14:creationId xmlns:p14="http://schemas.microsoft.com/office/powerpoint/2010/main" val="296227720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19FE433-C3CA-4F36-9C5B-C5919CAA8388}"/>
              </a:ext>
            </a:extLst>
          </p:cNvPr>
          <p:cNvSpPr txBox="1"/>
          <p:nvPr/>
        </p:nvSpPr>
        <p:spPr>
          <a:xfrm>
            <a:off x="540327" y="1981199"/>
            <a:ext cx="11111345" cy="4524315"/>
          </a:xfrm>
          <a:prstGeom prst="rect">
            <a:avLst/>
          </a:prstGeom>
          <a:noFill/>
        </p:spPr>
        <p:txBody>
          <a:bodyPr wrap="square" rtlCol="0">
            <a:spAutoFit/>
          </a:bodyPr>
          <a:lstStyle/>
          <a:p>
            <a:pPr algn="r"/>
            <a:br>
              <a:rPr lang="en-US" sz="3600" b="1" dirty="0"/>
            </a:br>
            <a:r>
              <a:rPr lang="ar-SA" sz="3600" b="1" dirty="0"/>
              <a:t>كما تبنت الجمعية العامة للأمم المتحدة في دورتها السادسة غير العادية الإعلان بشأن إنشاء نظام اقتصادي عالمي جديد وقد تضمن هذا الإعلان من بين العديد من المبادئ التي تبناها المبدأ الآتي </a:t>
            </a:r>
            <a:r>
              <a:rPr lang="ar-SA" sz="3600" b="1" dirty="0">
                <a:solidFill>
                  <a:srgbClr val="FF0000"/>
                </a:solidFill>
              </a:rPr>
              <a:t>:( حق كل دولة في السيادة الكاملة على مواردها الطبيعية وكل الأنظمة الاقتصادية وتتمتع كل دولة بحق استغلال مواردها الطبيعية بالوسائل التي تراها ملائمة لها بما في ذلك حقها في التأميم ).</a:t>
            </a:r>
            <a:br>
              <a:rPr lang="en-US" sz="3600" b="1" dirty="0">
                <a:solidFill>
                  <a:srgbClr val="FF0000"/>
                </a:solidFill>
              </a:rPr>
            </a:br>
            <a:endParaRPr lang="en-US" sz="3600" dirty="0">
              <a:solidFill>
                <a:srgbClr val="FF0000"/>
              </a:solidFill>
            </a:endParaRPr>
          </a:p>
        </p:txBody>
      </p:sp>
    </p:spTree>
    <p:extLst>
      <p:ext uri="{BB962C8B-B14F-4D97-AF65-F5344CB8AC3E}">
        <p14:creationId xmlns:p14="http://schemas.microsoft.com/office/powerpoint/2010/main" val="68627836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6539794-D2B2-486A-97C3-FEC252A38419}"/>
              </a:ext>
            </a:extLst>
          </p:cNvPr>
          <p:cNvSpPr txBox="1"/>
          <p:nvPr/>
        </p:nvSpPr>
        <p:spPr>
          <a:xfrm>
            <a:off x="803565" y="928255"/>
            <a:ext cx="10848108" cy="3970318"/>
          </a:xfrm>
          <a:prstGeom prst="rect">
            <a:avLst/>
          </a:prstGeom>
          <a:noFill/>
        </p:spPr>
        <p:txBody>
          <a:bodyPr wrap="square" rtlCol="0">
            <a:spAutoFit/>
          </a:bodyPr>
          <a:lstStyle/>
          <a:p>
            <a:pPr algn="r" rtl="1"/>
            <a:r>
              <a:rPr lang="ar-SA" sz="3600" b="1" dirty="0">
                <a:solidFill>
                  <a:srgbClr val="FF0000"/>
                </a:solidFill>
              </a:rPr>
              <a:t>عبد الناصر والتجربة العربية المصرية</a:t>
            </a:r>
            <a:r>
              <a:rPr lang="en-US" sz="3600" b="1" dirty="0">
                <a:solidFill>
                  <a:srgbClr val="FF0000"/>
                </a:solidFill>
              </a:rPr>
              <a:t>: </a:t>
            </a:r>
            <a:br>
              <a:rPr lang="en-US" sz="3600" b="1" dirty="0"/>
            </a:br>
            <a:r>
              <a:rPr lang="ar-SA" sz="3600" b="1" dirty="0"/>
              <a:t>فى 26 يوليو 1956لجأ عبد الناصر إلى تأميم قناة السويس بعد امتناع البنك الدولي عن إعطاءه قروض يقوم من خلالها ببناء السد العالي وبحيرة ناصر في أسوان لتخزين المياه، وعقب </a:t>
            </a:r>
            <a:r>
              <a:rPr lang="ar-SA" sz="3600" b="1" dirty="0">
                <a:solidFill>
                  <a:srgbClr val="FF0000"/>
                </a:solidFill>
              </a:rPr>
              <a:t>العدوان الثلاثى </a:t>
            </a:r>
            <a:r>
              <a:rPr lang="ar-SA" sz="3600" b="1" dirty="0"/>
              <a:t>تم تمصير وتأميم ومصادرة الأموال البريطانية والفرنسية فى مصر وتم إنشاء المؤسسة الاقتصادية عام 1957 و التى تعتبر النواة الأولى للقطاع العام المصرى ، وألت إليها كل المؤسسات الأجنبية الممصرة .</a:t>
            </a:r>
            <a:endParaRPr lang="en-US" sz="3600" dirty="0"/>
          </a:p>
        </p:txBody>
      </p:sp>
    </p:spTree>
    <p:extLst>
      <p:ext uri="{BB962C8B-B14F-4D97-AF65-F5344CB8AC3E}">
        <p14:creationId xmlns:p14="http://schemas.microsoft.com/office/powerpoint/2010/main" val="192948708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8CADB22-32AA-4738-BD4E-BEE36B17BE0F}"/>
              </a:ext>
            </a:extLst>
          </p:cNvPr>
          <p:cNvSpPr txBox="1"/>
          <p:nvPr/>
        </p:nvSpPr>
        <p:spPr>
          <a:xfrm>
            <a:off x="886691" y="1967346"/>
            <a:ext cx="10709563" cy="3477875"/>
          </a:xfrm>
          <a:prstGeom prst="rect">
            <a:avLst/>
          </a:prstGeom>
          <a:noFill/>
        </p:spPr>
        <p:txBody>
          <a:bodyPr wrap="square" rtlCol="0">
            <a:spAutoFit/>
          </a:bodyPr>
          <a:lstStyle/>
          <a:p>
            <a:pPr algn="r" rtl="1"/>
            <a:br>
              <a:rPr lang="en-US" sz="4400" b="1" dirty="0"/>
            </a:br>
            <a:r>
              <a:rPr lang="ar-SA" sz="4400" b="1" dirty="0"/>
              <a:t>وفى </a:t>
            </a:r>
            <a:r>
              <a:rPr lang="ar-SA" sz="4400" b="1" dirty="0">
                <a:solidFill>
                  <a:srgbClr val="FF0000"/>
                </a:solidFill>
              </a:rPr>
              <a:t>يوليو 1961 </a:t>
            </a:r>
            <a:r>
              <a:rPr lang="ar-SA" sz="4400" b="1" dirty="0"/>
              <a:t>صدرت القرارات الاشتراكية وبدأ واضحا أن النظام يتجه نحو نوع من الاقتصاد المخطط تحت إشراف الدولة وبقيادة </a:t>
            </a:r>
            <a:r>
              <a:rPr lang="ar-SA" sz="4400" b="1" dirty="0">
                <a:solidFill>
                  <a:srgbClr val="FF0000"/>
                </a:solidFill>
              </a:rPr>
              <a:t>القطاع العام</a:t>
            </a:r>
            <a:r>
              <a:rPr lang="en-US" sz="4400" b="1" dirty="0"/>
              <a:t>. </a:t>
            </a:r>
            <a:endParaRPr lang="en-US" sz="4400" dirty="0"/>
          </a:p>
          <a:p>
            <a:pPr algn="r" rtl="1"/>
            <a:r>
              <a:rPr lang="ar-EG" sz="4400" b="1" dirty="0"/>
              <a:t> </a:t>
            </a:r>
            <a:endParaRPr lang="en-US" sz="4400" dirty="0"/>
          </a:p>
        </p:txBody>
      </p:sp>
    </p:spTree>
    <p:extLst>
      <p:ext uri="{BB962C8B-B14F-4D97-AF65-F5344CB8AC3E}">
        <p14:creationId xmlns:p14="http://schemas.microsoft.com/office/powerpoint/2010/main" val="3941239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AA0A4BE-9E78-4C1C-B374-0629F897F52F}"/>
              </a:ext>
            </a:extLst>
          </p:cNvPr>
          <p:cNvSpPr txBox="1"/>
          <p:nvPr/>
        </p:nvSpPr>
        <p:spPr>
          <a:xfrm>
            <a:off x="1475509" y="3228110"/>
            <a:ext cx="9240981" cy="1938992"/>
          </a:xfrm>
          <a:prstGeom prst="rect">
            <a:avLst/>
          </a:prstGeom>
          <a:noFill/>
        </p:spPr>
        <p:txBody>
          <a:bodyPr wrap="square" rtlCol="0">
            <a:spAutoFit/>
          </a:bodyPr>
          <a:lstStyle/>
          <a:p>
            <a:pPr algn="ctr" rtl="1"/>
            <a:r>
              <a:rPr lang="ar-SA" sz="4000" b="1" dirty="0">
                <a:solidFill>
                  <a:srgbClr val="FF0000"/>
                </a:solidFill>
              </a:rPr>
              <a:t>الإقتصاد المصري </a:t>
            </a:r>
            <a:endParaRPr lang="ar-EG" sz="4000" b="1" dirty="0">
              <a:solidFill>
                <a:srgbClr val="FF0000"/>
              </a:solidFill>
            </a:endParaRPr>
          </a:p>
          <a:p>
            <a:pPr algn="ctr" rtl="1"/>
            <a:r>
              <a:rPr lang="ar-SA" sz="4000" b="1" dirty="0">
                <a:solidFill>
                  <a:srgbClr val="FF0000"/>
                </a:solidFill>
              </a:rPr>
              <a:t>في</a:t>
            </a:r>
            <a:endParaRPr lang="ar-EG" sz="4000" b="1" dirty="0">
              <a:solidFill>
                <a:srgbClr val="FF0000"/>
              </a:solidFill>
            </a:endParaRPr>
          </a:p>
          <a:p>
            <a:pPr algn="ctr" rtl="1"/>
            <a:r>
              <a:rPr lang="ar-SA" sz="4000" b="1" dirty="0">
                <a:solidFill>
                  <a:srgbClr val="FF0000"/>
                </a:solidFill>
              </a:rPr>
              <a:t> عهد جمال عبد الناصر</a:t>
            </a:r>
            <a:endParaRPr lang="en-US" sz="4000" dirty="0">
              <a:solidFill>
                <a:srgbClr val="FF0000"/>
              </a:solidFill>
            </a:endParaRPr>
          </a:p>
        </p:txBody>
      </p:sp>
    </p:spTree>
    <p:extLst>
      <p:ext uri="{BB962C8B-B14F-4D97-AF65-F5344CB8AC3E}">
        <p14:creationId xmlns:p14="http://schemas.microsoft.com/office/powerpoint/2010/main" val="192057823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736B1D4-8B6F-4137-8EC7-47E443DAD6BA}"/>
              </a:ext>
            </a:extLst>
          </p:cNvPr>
          <p:cNvSpPr txBox="1"/>
          <p:nvPr/>
        </p:nvSpPr>
        <p:spPr>
          <a:xfrm>
            <a:off x="900546" y="1385455"/>
            <a:ext cx="10931235" cy="4832092"/>
          </a:xfrm>
          <a:prstGeom prst="rect">
            <a:avLst/>
          </a:prstGeom>
          <a:noFill/>
        </p:spPr>
        <p:txBody>
          <a:bodyPr wrap="square" rtlCol="0">
            <a:spAutoFit/>
          </a:bodyPr>
          <a:lstStyle/>
          <a:p>
            <a:pPr algn="r"/>
            <a:r>
              <a:rPr lang="ar-SA" sz="4400" b="1" dirty="0"/>
              <a:t>انتهج عبد الناصر سياسة محمد علي في إصلاح الاقتصاد من خلال عمل نهضة في القطاع الزراعي كركيزة لتأسيس اقتصاد قوي حيث قام بإصدار قانون الإصلاح الزراعى الأول فى 9 سبتمبر </a:t>
            </a:r>
            <a:r>
              <a:rPr lang="ar-SA" sz="4400" b="1" dirty="0">
                <a:solidFill>
                  <a:srgbClr val="FF0000"/>
                </a:solidFill>
              </a:rPr>
              <a:t>1952</a:t>
            </a:r>
            <a:r>
              <a:rPr lang="ar-EG" sz="4400" b="1" dirty="0">
                <a:solidFill>
                  <a:srgbClr val="FF0000"/>
                </a:solidFill>
              </a:rPr>
              <a:t> </a:t>
            </a:r>
            <a:r>
              <a:rPr lang="ar-SA" sz="4400" b="1" dirty="0">
                <a:solidFill>
                  <a:srgbClr val="FF0000"/>
                </a:solidFill>
              </a:rPr>
              <a:t>والذي</a:t>
            </a:r>
            <a:r>
              <a:rPr lang="ar-SA" sz="4400" b="1" dirty="0"/>
              <a:t> اشتمل على </a:t>
            </a:r>
            <a:r>
              <a:rPr lang="ar-SA" sz="4400" b="1" dirty="0">
                <a:solidFill>
                  <a:srgbClr val="FF0000"/>
                </a:solidFill>
              </a:rPr>
              <a:t>40 مادة</a:t>
            </a:r>
            <a:r>
              <a:rPr lang="ar-SA" sz="4400" b="1" dirty="0"/>
              <a:t>، وقد حددت المادة الأولى الحد الأقصى للملكية الزراعية بـ 200 فدان للفرد</a:t>
            </a:r>
            <a:r>
              <a:rPr lang="en-US" sz="4400" b="1" dirty="0"/>
              <a:t>.</a:t>
            </a:r>
            <a:br>
              <a:rPr lang="en-US" sz="4400" b="1" dirty="0"/>
            </a:br>
            <a:endParaRPr lang="en-US" sz="4400" dirty="0"/>
          </a:p>
        </p:txBody>
      </p:sp>
    </p:spTree>
    <p:extLst>
      <p:ext uri="{BB962C8B-B14F-4D97-AF65-F5344CB8AC3E}">
        <p14:creationId xmlns:p14="http://schemas.microsoft.com/office/powerpoint/2010/main" val="385980032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E162206-99D8-41AC-AC34-1A07EED12886}"/>
              </a:ext>
            </a:extLst>
          </p:cNvPr>
          <p:cNvSpPr txBox="1"/>
          <p:nvPr/>
        </p:nvSpPr>
        <p:spPr>
          <a:xfrm>
            <a:off x="498764" y="886691"/>
            <a:ext cx="11180617" cy="5632311"/>
          </a:xfrm>
          <a:prstGeom prst="rect">
            <a:avLst/>
          </a:prstGeom>
          <a:noFill/>
        </p:spPr>
        <p:txBody>
          <a:bodyPr wrap="square" rtlCol="0">
            <a:spAutoFit/>
          </a:bodyPr>
          <a:lstStyle/>
          <a:p>
            <a:pPr algn="r" rtl="1"/>
            <a:r>
              <a:rPr lang="en-US" sz="4000" b="1" dirty="0"/>
              <a:t> </a:t>
            </a:r>
            <a:endParaRPr lang="en-US" sz="4000" dirty="0"/>
          </a:p>
          <a:p>
            <a:pPr algn="r" rtl="1"/>
            <a:r>
              <a:rPr lang="ar-SA" sz="4000" b="1" dirty="0"/>
              <a:t>وقرر القانون توزيع الأراضي الزائدة على صغار الفلاحين بواقع </a:t>
            </a:r>
            <a:r>
              <a:rPr lang="ar-SA" sz="4000" b="1" dirty="0">
                <a:solidFill>
                  <a:srgbClr val="FF0000"/>
                </a:solidFill>
              </a:rPr>
              <a:t>(2 إلى 5 أفدنة) </a:t>
            </a:r>
            <a:r>
              <a:rPr lang="ar-SA" sz="4000" b="1" dirty="0"/>
              <a:t>على أن يسددوا ثمن هذه الأراضي على أقساط لمدة ثلاثين عاما وبفائدة 3% سنويا، يضاف إليها 1.5% من الثمن الكلي للأرض؛ وفاء للموجودات التي كانت على الأرض</a:t>
            </a:r>
            <a:r>
              <a:rPr lang="en-US" sz="4000" b="1" dirty="0"/>
              <a:t>.</a:t>
            </a:r>
            <a:br>
              <a:rPr lang="en-US" sz="4000" b="1" dirty="0"/>
            </a:br>
            <a:r>
              <a:rPr lang="en-US" sz="4000" b="1" dirty="0"/>
              <a:t> </a:t>
            </a:r>
            <a:r>
              <a:rPr lang="ar-SA" sz="4000" b="1" dirty="0"/>
              <a:t>وتناول الباب الثاني من القانون تنظيم الجمعيات التعاونية في الأراضي الموزعة، أما الباب الرابع فقد حدد عددا من الإجراءات لمنع تفتيت الأراضي الموزعة، كما حدد ضريبة جديدة للأرض، وتناول الفصل الخامس العلاقة بين الملاك والمستأجرين</a:t>
            </a:r>
            <a:r>
              <a:rPr lang="en-US" sz="4000" b="1" dirty="0"/>
              <a:t>.</a:t>
            </a:r>
            <a:endParaRPr lang="en-US" sz="4000" dirty="0"/>
          </a:p>
        </p:txBody>
      </p:sp>
    </p:spTree>
    <p:extLst>
      <p:ext uri="{BB962C8B-B14F-4D97-AF65-F5344CB8AC3E}">
        <p14:creationId xmlns:p14="http://schemas.microsoft.com/office/powerpoint/2010/main" val="272964291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CC392AD-1D02-4DB3-8A5C-477C54575FA5}"/>
              </a:ext>
            </a:extLst>
          </p:cNvPr>
          <p:cNvSpPr txBox="1"/>
          <p:nvPr/>
        </p:nvSpPr>
        <p:spPr>
          <a:xfrm>
            <a:off x="637310" y="1233055"/>
            <a:ext cx="11111346" cy="5262979"/>
          </a:xfrm>
          <a:prstGeom prst="rect">
            <a:avLst/>
          </a:prstGeom>
          <a:noFill/>
        </p:spPr>
        <p:txBody>
          <a:bodyPr wrap="square" rtlCol="0">
            <a:spAutoFit/>
          </a:bodyPr>
          <a:lstStyle/>
          <a:p>
            <a:pPr algn="r" rtl="1"/>
            <a:r>
              <a:rPr lang="en-US" sz="2800" b="1" dirty="0"/>
              <a:t> </a:t>
            </a:r>
            <a:endParaRPr lang="en-US" sz="2800" dirty="0"/>
          </a:p>
          <a:p>
            <a:pPr algn="r"/>
            <a:r>
              <a:rPr lang="ar-SA" sz="2800" b="1" dirty="0"/>
              <a:t>هذا وقد حددت سياسة عبد الناصر الحد الأدنى لأجور عمال الزراعة، إلى جانب الحق في إعطائهم الحق في تنظيم نقاباتهم الزراعية. وبلغ مجموع الأراضي التي يطبق عليها قانون سبتمبر سنة 1952 مساحة 653,736 ألف فدان تنتمي إلى 1789 مالكا كبيرا، ولكن الأرض التي طبق عليها القانون في واقع الأمر بلغت 372,305 آلاف فدان، أما البقية وهي حوالي النصف فقد قام الملاك ببيعها بأساليبهم الخاصة حتى أكتوبر سنة 1953 حينما ألغت الحكومة النص الذي كان يتيح للملاك بيعها بأساليبهم ، ثم صدر قانون الإصلاح الزراعى الثانى عام 1961وهو القانون (رقم 127 لسنة 1380هـ=1961م)، وأهم ما في هذا القانون هو جعل الحد الأقصى لملكية الفرد 100 فدان، يضاف إليها 50 فدانا لبقية الأسرة للانتفاع فقط، وتحريم أي مبيعات للأرض من المالك لأبنائه، كما ألغى القانون الاستثناءات السابقة الخاصة بالأراضي قليلة الخصوبة</a:t>
            </a:r>
            <a:r>
              <a:rPr lang="en-US" sz="2800" b="1" dirty="0"/>
              <a:t>.</a:t>
            </a:r>
            <a:br>
              <a:rPr lang="en-US" sz="2800" b="1" dirty="0"/>
            </a:br>
            <a:endParaRPr lang="en-US" sz="2800" dirty="0"/>
          </a:p>
        </p:txBody>
      </p:sp>
    </p:spTree>
    <p:extLst>
      <p:ext uri="{BB962C8B-B14F-4D97-AF65-F5344CB8AC3E}">
        <p14:creationId xmlns:p14="http://schemas.microsoft.com/office/powerpoint/2010/main" val="18893703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4EDAA0E-7478-44A6-84CB-876BAF043C62}"/>
              </a:ext>
            </a:extLst>
          </p:cNvPr>
          <p:cNvSpPr txBox="1"/>
          <p:nvPr/>
        </p:nvSpPr>
        <p:spPr>
          <a:xfrm>
            <a:off x="1302327" y="1659285"/>
            <a:ext cx="8853055" cy="3539430"/>
          </a:xfrm>
          <a:prstGeom prst="rect">
            <a:avLst/>
          </a:prstGeom>
          <a:noFill/>
        </p:spPr>
        <p:txBody>
          <a:bodyPr wrap="square" rtlCol="0">
            <a:spAutoFit/>
          </a:bodyPr>
          <a:lstStyle/>
          <a:p>
            <a:pPr algn="ctr" rtl="1"/>
            <a:r>
              <a:rPr lang="ar-SA" sz="3200" b="1" dirty="0"/>
              <a:t>قامت الثورة على </a:t>
            </a:r>
            <a:r>
              <a:rPr lang="ar-SA" sz="3200" b="1" dirty="0">
                <a:solidFill>
                  <a:srgbClr val="FF0000"/>
                </a:solidFill>
              </a:rPr>
              <a:t>مبادئ ستة </a:t>
            </a:r>
            <a:r>
              <a:rPr lang="ar-SA" sz="3200" b="1" dirty="0"/>
              <a:t>هي:</a:t>
            </a:r>
            <a:endParaRPr lang="en-US" sz="3200" dirty="0"/>
          </a:p>
          <a:p>
            <a:pPr algn="ctr" rtl="1"/>
            <a:r>
              <a:rPr lang="ar-SA" sz="3200" b="1" dirty="0"/>
              <a:t>1)القضاء على الاقطاع</a:t>
            </a:r>
            <a:endParaRPr lang="en-US" sz="3200" dirty="0"/>
          </a:p>
          <a:p>
            <a:pPr algn="ctr" rtl="1"/>
            <a:r>
              <a:rPr lang="ar-SA" sz="3200" b="1" dirty="0"/>
              <a:t>2)القضاء على الاستعمار</a:t>
            </a:r>
            <a:endParaRPr lang="en-US" sz="3200" dirty="0"/>
          </a:p>
          <a:p>
            <a:pPr algn="ctr" rtl="1"/>
            <a:r>
              <a:rPr lang="ar-SA" sz="3200" b="1" dirty="0"/>
              <a:t>3)القضاء على سيطرة راس المال على الحكم </a:t>
            </a:r>
            <a:endParaRPr lang="en-US" sz="3200" dirty="0"/>
          </a:p>
          <a:p>
            <a:pPr algn="ctr" rtl="1"/>
            <a:r>
              <a:rPr lang="ar-SA" sz="3200" b="1" dirty="0"/>
              <a:t>4)بناء حياة ديمقراطية سليمة</a:t>
            </a:r>
            <a:endParaRPr lang="en-US" sz="3200" dirty="0"/>
          </a:p>
          <a:p>
            <a:pPr algn="ctr" rtl="1"/>
            <a:r>
              <a:rPr lang="ar-SA" sz="3200" b="1" dirty="0"/>
              <a:t>5)بناء جيش وطني قوى</a:t>
            </a:r>
            <a:endParaRPr lang="en-US" sz="3200" dirty="0"/>
          </a:p>
          <a:p>
            <a:pPr algn="ctr" rtl="1"/>
            <a:r>
              <a:rPr lang="ar-SA" sz="3200" b="1" dirty="0"/>
              <a:t>6)اقامة عدالة اجتماعية</a:t>
            </a:r>
            <a:endParaRPr lang="en-US" sz="3200" dirty="0"/>
          </a:p>
        </p:txBody>
      </p:sp>
    </p:spTree>
    <p:extLst>
      <p:ext uri="{BB962C8B-B14F-4D97-AF65-F5344CB8AC3E}">
        <p14:creationId xmlns:p14="http://schemas.microsoft.com/office/powerpoint/2010/main" val="318112497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C473B41-A822-40DB-B773-DD64A64DCA6D}"/>
              </a:ext>
            </a:extLst>
          </p:cNvPr>
          <p:cNvSpPr txBox="1"/>
          <p:nvPr/>
        </p:nvSpPr>
        <p:spPr>
          <a:xfrm>
            <a:off x="817418" y="817418"/>
            <a:ext cx="10792691" cy="4401205"/>
          </a:xfrm>
          <a:prstGeom prst="rect">
            <a:avLst/>
          </a:prstGeom>
          <a:noFill/>
        </p:spPr>
        <p:txBody>
          <a:bodyPr wrap="square" rtlCol="0">
            <a:spAutoFit/>
          </a:bodyPr>
          <a:lstStyle/>
          <a:p>
            <a:pPr algn="r" rtl="1"/>
            <a:br>
              <a:rPr lang="en-US" sz="4000" b="1" dirty="0"/>
            </a:br>
            <a:r>
              <a:rPr lang="en-US" sz="4000" b="1" dirty="0"/>
              <a:t> </a:t>
            </a:r>
            <a:r>
              <a:rPr lang="ar-SA" sz="4000" b="1" dirty="0"/>
              <a:t>كان الأهم والأعظم من كل ذلك هو التغير الذى طرأ على أوضاع الفلاح المصرى وأسرته حيث دخلت المدارس والوحدات الصحية إلى القرى وارتفعت نسبة الوعى و معدلات التعليم وتحسنت الأوضاع الصحية والاقتصادية فى الريف بفضل الثورة</a:t>
            </a:r>
            <a:endParaRPr lang="en-US" sz="4000" dirty="0"/>
          </a:p>
          <a:p>
            <a:pPr algn="r"/>
            <a:br>
              <a:rPr lang="en-US" sz="4000" b="1" dirty="0"/>
            </a:br>
            <a:endParaRPr lang="en-US" sz="4000" dirty="0"/>
          </a:p>
        </p:txBody>
      </p:sp>
    </p:spTree>
    <p:extLst>
      <p:ext uri="{BB962C8B-B14F-4D97-AF65-F5344CB8AC3E}">
        <p14:creationId xmlns:p14="http://schemas.microsoft.com/office/powerpoint/2010/main" val="121170754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C1A7735-8452-4B22-B1DA-F44E8244FFE1}"/>
              </a:ext>
            </a:extLst>
          </p:cNvPr>
          <p:cNvSpPr txBox="1"/>
          <p:nvPr/>
        </p:nvSpPr>
        <p:spPr>
          <a:xfrm>
            <a:off x="955964" y="2147455"/>
            <a:ext cx="10474036" cy="2862322"/>
          </a:xfrm>
          <a:prstGeom prst="rect">
            <a:avLst/>
          </a:prstGeom>
          <a:noFill/>
        </p:spPr>
        <p:txBody>
          <a:bodyPr wrap="square" rtlCol="0">
            <a:spAutoFit/>
          </a:bodyPr>
          <a:lstStyle/>
          <a:p>
            <a:pPr algn="r" rtl="1"/>
            <a:br>
              <a:rPr lang="en-US" sz="3600" b="1" dirty="0"/>
            </a:br>
            <a:r>
              <a:rPr lang="en-US" sz="3600" b="1" dirty="0"/>
              <a:t> </a:t>
            </a:r>
            <a:r>
              <a:rPr lang="ar-SA" sz="3600" b="1" dirty="0"/>
              <a:t>وكان أضخم وأهم مشروعات الثورة وهو السد العالي من أجل الزراعة فى المقام الأول حيث وفر كميات المياه اللازمة لتحويل رى الحياض إلى رى دائم، وبفضله تم استصلاح ما يقرب من 2 مليون فدان</a:t>
            </a:r>
            <a:r>
              <a:rPr lang="en-US" sz="3600" b="1" dirty="0"/>
              <a:t>.</a:t>
            </a:r>
            <a:endParaRPr lang="en-US" sz="3600" dirty="0"/>
          </a:p>
        </p:txBody>
      </p:sp>
    </p:spTree>
    <p:extLst>
      <p:ext uri="{BB962C8B-B14F-4D97-AF65-F5344CB8AC3E}">
        <p14:creationId xmlns:p14="http://schemas.microsoft.com/office/powerpoint/2010/main" val="41655173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69F86C8-DEFB-4F46-9E21-CF7BEAFE7991}"/>
              </a:ext>
            </a:extLst>
          </p:cNvPr>
          <p:cNvSpPr txBox="1"/>
          <p:nvPr/>
        </p:nvSpPr>
        <p:spPr>
          <a:xfrm>
            <a:off x="1759527" y="928255"/>
            <a:ext cx="9836728" cy="5016758"/>
          </a:xfrm>
          <a:prstGeom prst="rect">
            <a:avLst/>
          </a:prstGeom>
          <a:noFill/>
        </p:spPr>
        <p:txBody>
          <a:bodyPr wrap="square" rtlCol="0">
            <a:spAutoFit/>
          </a:bodyPr>
          <a:lstStyle/>
          <a:p>
            <a:pPr algn="ctr" rtl="1"/>
            <a:r>
              <a:rPr lang="ar-SA" sz="3200" b="1" dirty="0">
                <a:solidFill>
                  <a:srgbClr val="FF0000"/>
                </a:solidFill>
              </a:rPr>
              <a:t>مميزات ثورة يوليو</a:t>
            </a:r>
            <a:endParaRPr lang="en-US" sz="3200" dirty="0">
              <a:solidFill>
                <a:srgbClr val="FF0000"/>
              </a:solidFill>
            </a:endParaRPr>
          </a:p>
          <a:p>
            <a:pPr lvl="0" algn="ctr" rtl="1"/>
            <a:r>
              <a:rPr lang="ar-SA" sz="3200" b="1" dirty="0"/>
              <a:t>ثورة بيضاء لم ترق فيها الدماء.</a:t>
            </a:r>
            <a:endParaRPr lang="en-US" sz="3200" dirty="0"/>
          </a:p>
          <a:p>
            <a:pPr lvl="0" algn="ctr" rtl="1"/>
            <a:r>
              <a:rPr lang="ar-SA" sz="3200" b="1" dirty="0"/>
              <a:t>قيام الثورة بجيل جديد من الضباط والشبان بقيادة جمال عبد الناصر وكان امرا جديدا في عالم الانقلابات العسكرية التي كان يقوم بها عادة  قادة الجيوش واصحاب الرتب الكبيرة.</a:t>
            </a:r>
            <a:endParaRPr lang="en-US" sz="3200" dirty="0"/>
          </a:p>
          <a:p>
            <a:pPr lvl="0" algn="ctr" rtl="1"/>
            <a:r>
              <a:rPr lang="ar-SA" sz="3200" b="1" dirty="0"/>
              <a:t>كان تشكيل الضباط الاحرار ذا طبيعة خاصة لا تنفرد باتجاه معين ولا تنتمي لحزب سياسي واحد فلقد كانوا من مختلف الاتجاهات  السياسية.</a:t>
            </a:r>
            <a:endParaRPr lang="en-US" sz="3200" dirty="0"/>
          </a:p>
          <a:p>
            <a:pPr lvl="0" algn="ctr" rtl="1"/>
            <a:r>
              <a:rPr lang="ar-SA" sz="3200" b="1" dirty="0"/>
              <a:t>اكتساب الثورة تأييد شعبي جارف من ملايين الفلاحين وطبقات الشعب العاملة الذين كانوا يعيشون حياة تتسم بالمرارة والمعاناة.</a:t>
            </a:r>
            <a:endParaRPr lang="en-US" sz="3200" dirty="0"/>
          </a:p>
          <a:p>
            <a:pPr algn="ctr" rtl="1"/>
            <a:r>
              <a:rPr lang="ar-SA" sz="3200" b="1" dirty="0"/>
              <a:t> </a:t>
            </a:r>
            <a:endParaRPr lang="en-US" sz="3200" dirty="0"/>
          </a:p>
        </p:txBody>
      </p:sp>
    </p:spTree>
    <p:extLst>
      <p:ext uri="{BB962C8B-B14F-4D97-AF65-F5344CB8AC3E}">
        <p14:creationId xmlns:p14="http://schemas.microsoft.com/office/powerpoint/2010/main" val="15063532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940A684-C603-4331-98D4-1EF4FEEDA76C}"/>
              </a:ext>
            </a:extLst>
          </p:cNvPr>
          <p:cNvSpPr txBox="1"/>
          <p:nvPr/>
        </p:nvSpPr>
        <p:spPr>
          <a:xfrm>
            <a:off x="1219200" y="942109"/>
            <a:ext cx="9628909" cy="3970318"/>
          </a:xfrm>
          <a:prstGeom prst="rect">
            <a:avLst/>
          </a:prstGeom>
          <a:noFill/>
        </p:spPr>
        <p:txBody>
          <a:bodyPr wrap="square" rtlCol="0">
            <a:spAutoFit/>
          </a:bodyPr>
          <a:lstStyle/>
          <a:p>
            <a:pPr lvl="0" algn="ctr" rtl="1"/>
            <a:r>
              <a:rPr lang="ar-SA" sz="2800" b="1" dirty="0"/>
              <a:t>لتخاذ قرار حل الاحزاب والغاء </a:t>
            </a:r>
            <a:r>
              <a:rPr lang="ar-SA" sz="2800" b="1" dirty="0">
                <a:solidFill>
                  <a:srgbClr val="FF0000"/>
                </a:solidFill>
                <a:hlinkClick r:id="rId2" tooltip="دستور 1923">
                  <a:extLst>
                    <a:ext uri="{A12FA001-AC4F-418D-AE19-62706E023703}">
                      <ahyp:hlinkClr xmlns:ahyp="http://schemas.microsoft.com/office/drawing/2018/hyperlinkcolor" val="tx"/>
                    </a:ext>
                  </a:extLst>
                </a:hlinkClick>
              </a:rPr>
              <a:t>دستور 1923</a:t>
            </a:r>
            <a:r>
              <a:rPr lang="ar-SA" sz="2800" b="1" dirty="0">
                <a:solidFill>
                  <a:srgbClr val="FF0000"/>
                </a:solidFill>
              </a:rPr>
              <a:t> </a:t>
            </a:r>
            <a:r>
              <a:rPr lang="ar-SA" sz="2800" b="1" dirty="0"/>
              <a:t>بعد ستة اشهر من قيام الثورة  والالتزام بفترة انتقال محددة هي ثلاث سنوات يقوم بعدها  نظام جمهوري جديد.</a:t>
            </a:r>
            <a:endParaRPr lang="en-US" sz="2800" dirty="0"/>
          </a:p>
          <a:p>
            <a:pPr algn="ctr"/>
            <a:r>
              <a:rPr lang="ar-SA" sz="2800" b="1" dirty="0"/>
              <a:t> </a:t>
            </a:r>
            <a:endParaRPr lang="en-US" sz="2800" dirty="0"/>
          </a:p>
          <a:p>
            <a:pPr algn="ctr" rtl="1"/>
            <a:r>
              <a:rPr lang="ar-SA" sz="2800" b="1" dirty="0"/>
              <a:t> </a:t>
            </a:r>
            <a:endParaRPr lang="en-US" sz="2800" dirty="0"/>
          </a:p>
          <a:p>
            <a:pPr lvl="0" algn="ctr" rtl="1"/>
            <a:r>
              <a:rPr lang="ar-SA" sz="2800" b="1" dirty="0"/>
              <a:t>تميزت الثورة بالمرونة وعدم الجمود في سياستها الداخلية لصالح الدولة حيث لم تجمد سياسة الثورة الخارجية في مواجهة الاستعمار بعد رفض امريكا امدادها بالسلاح وسحب عرضها في بناء </a:t>
            </a:r>
            <a:r>
              <a:rPr lang="ar-SA" sz="2800" b="1" dirty="0">
                <a:solidFill>
                  <a:srgbClr val="FF0000"/>
                </a:solidFill>
                <a:hlinkClick r:id="rId3" tooltip="السد العالي">
                  <a:extLst>
                    <a:ext uri="{A12FA001-AC4F-418D-AE19-62706E023703}">
                      <ahyp:hlinkClr xmlns:ahyp="http://schemas.microsoft.com/office/drawing/2018/hyperlinkcolor" val="tx"/>
                    </a:ext>
                  </a:extLst>
                </a:hlinkClick>
              </a:rPr>
              <a:t>السد العالي</a:t>
            </a:r>
            <a:r>
              <a:rPr lang="ar-SA" sz="2800" b="1" dirty="0">
                <a:solidFill>
                  <a:srgbClr val="FF0000"/>
                </a:solidFill>
              </a:rPr>
              <a:t> </a:t>
            </a:r>
            <a:r>
              <a:rPr lang="ar-SA" sz="2800" b="1" dirty="0"/>
              <a:t>واتجهت الثورة الى اطراف اخرى من اجل تنفيذ المشروعات القومية.</a:t>
            </a:r>
            <a:endParaRPr lang="en-US" sz="2800" dirty="0"/>
          </a:p>
          <a:p>
            <a:pPr algn="ctr" rtl="1"/>
            <a:r>
              <a:rPr lang="ar-SA" sz="2800" b="1" dirty="0"/>
              <a:t> </a:t>
            </a:r>
            <a:endParaRPr lang="en-US" sz="2800" dirty="0"/>
          </a:p>
        </p:txBody>
      </p:sp>
    </p:spTree>
    <p:extLst>
      <p:ext uri="{BB962C8B-B14F-4D97-AF65-F5344CB8AC3E}">
        <p14:creationId xmlns:p14="http://schemas.microsoft.com/office/powerpoint/2010/main" val="13804731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4AE7AC3-8587-4E82-9616-BF3F49A04EFA}"/>
              </a:ext>
            </a:extLst>
          </p:cNvPr>
          <p:cNvSpPr txBox="1"/>
          <p:nvPr/>
        </p:nvSpPr>
        <p:spPr>
          <a:xfrm>
            <a:off x="997528" y="1607127"/>
            <a:ext cx="9892146" cy="3046988"/>
          </a:xfrm>
          <a:prstGeom prst="rect">
            <a:avLst/>
          </a:prstGeom>
          <a:noFill/>
        </p:spPr>
        <p:txBody>
          <a:bodyPr wrap="square" rtlCol="0">
            <a:spAutoFit/>
          </a:bodyPr>
          <a:lstStyle/>
          <a:p>
            <a:pPr algn="ctr" rtl="1"/>
            <a:r>
              <a:rPr lang="ar-SA" sz="3200" b="1" dirty="0"/>
              <a:t> </a:t>
            </a:r>
            <a:endParaRPr lang="en-US" sz="3200" dirty="0"/>
          </a:p>
          <a:p>
            <a:pPr lvl="0" algn="ctr" rtl="1"/>
            <a:r>
              <a:rPr lang="ar-SA" sz="3200" b="1" dirty="0"/>
              <a:t>وفي المجال السياسي تبنت الثورة فكرة القومية العربية ، وسعت إلى مساندة الشعوب العربية المحتلة للتخلص من الاستعمار ، وحققت الوحدة مع سوريا واليمن ، كما سعت إلى محاربة الاستعمار بكافة صوره وأشكاله في أفريقيا وآسيا ، وكان لمصر دور رائد في تأسيس جماعة دول عدم الانحياز.  </a:t>
            </a:r>
            <a:endParaRPr lang="en-US" sz="3200" dirty="0"/>
          </a:p>
        </p:txBody>
      </p:sp>
    </p:spTree>
    <p:extLst>
      <p:ext uri="{BB962C8B-B14F-4D97-AF65-F5344CB8AC3E}">
        <p14:creationId xmlns:p14="http://schemas.microsoft.com/office/powerpoint/2010/main" val="37911706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0E1996D-16F5-41C3-A881-063AB977A3DF}"/>
              </a:ext>
            </a:extLst>
          </p:cNvPr>
          <p:cNvSpPr txBox="1"/>
          <p:nvPr/>
        </p:nvSpPr>
        <p:spPr>
          <a:xfrm>
            <a:off x="775855" y="1537855"/>
            <a:ext cx="10390909" cy="4524315"/>
          </a:xfrm>
          <a:prstGeom prst="rect">
            <a:avLst/>
          </a:prstGeom>
          <a:noFill/>
        </p:spPr>
        <p:txBody>
          <a:bodyPr wrap="square" rtlCol="0">
            <a:spAutoFit/>
          </a:bodyPr>
          <a:lstStyle/>
          <a:p>
            <a:pPr algn="ctr" rtl="1"/>
            <a:r>
              <a:rPr lang="ar-SA" sz="3200" b="1" dirty="0">
                <a:solidFill>
                  <a:srgbClr val="FF0000"/>
                </a:solidFill>
              </a:rPr>
              <a:t>انجازات الثورة</a:t>
            </a:r>
            <a:endParaRPr lang="en-US" sz="3200" dirty="0">
              <a:solidFill>
                <a:srgbClr val="FF0000"/>
              </a:solidFill>
            </a:endParaRPr>
          </a:p>
          <a:p>
            <a:pPr algn="ctr" rtl="1"/>
            <a:r>
              <a:rPr lang="ar-SA" sz="3200" b="1" dirty="0">
                <a:solidFill>
                  <a:srgbClr val="FF0000"/>
                </a:solidFill>
              </a:rPr>
              <a:t>الانجازات المحلية</a:t>
            </a:r>
            <a:endParaRPr lang="en-US" sz="3200" dirty="0">
              <a:solidFill>
                <a:srgbClr val="FF0000"/>
              </a:solidFill>
            </a:endParaRPr>
          </a:p>
          <a:p>
            <a:pPr algn="ctr" rtl="1"/>
            <a:r>
              <a:rPr lang="ar-SA" sz="3200" b="1" dirty="0">
                <a:solidFill>
                  <a:srgbClr val="FF0000"/>
                </a:solidFill>
              </a:rPr>
              <a:t>الانجازات السياسية</a:t>
            </a:r>
            <a:endParaRPr lang="en-US" sz="3200" dirty="0">
              <a:solidFill>
                <a:srgbClr val="FF0000"/>
              </a:solidFill>
            </a:endParaRPr>
          </a:p>
          <a:p>
            <a:pPr lvl="0" algn="ctr" rtl="1"/>
            <a:r>
              <a:rPr lang="ar-SA" sz="3200" b="1" dirty="0"/>
              <a:t>تأميم قناة السويس</a:t>
            </a:r>
            <a:endParaRPr lang="en-US" sz="3200" dirty="0"/>
          </a:p>
          <a:p>
            <a:pPr lvl="0" algn="ctr" rtl="1"/>
            <a:r>
              <a:rPr lang="ar-SA" sz="3200" b="1" dirty="0"/>
              <a:t>استرداد الكرامة والاستقلال والحرية المفقودة على ايدي المستعمر المعتدي</a:t>
            </a:r>
            <a:endParaRPr lang="en-US" sz="3200" dirty="0"/>
          </a:p>
          <a:p>
            <a:pPr lvl="0" algn="ctr" rtl="1"/>
            <a:r>
              <a:rPr lang="ar-SA" sz="3200" b="1" dirty="0"/>
              <a:t>السيطرة على الحكم في مصر وسقوط الحكم الملكي</a:t>
            </a:r>
            <a:endParaRPr lang="en-US" sz="3200" dirty="0"/>
          </a:p>
          <a:p>
            <a:pPr lvl="0" algn="ctr" rtl="1"/>
            <a:r>
              <a:rPr lang="ar-SA" sz="3200" b="1" dirty="0"/>
              <a:t>اجبار الملك على التنازل عن العرش ثم الرحيل عن مصر إلى ايطاليا</a:t>
            </a:r>
            <a:endParaRPr lang="en-US" sz="3200" dirty="0"/>
          </a:p>
          <a:p>
            <a:pPr lvl="0" algn="ctr" rtl="1"/>
            <a:r>
              <a:rPr lang="ar-SA" sz="3200" b="1" dirty="0"/>
              <a:t>الغاء النظام الملكي وقيام الجمهورية</a:t>
            </a:r>
            <a:endParaRPr lang="en-US" sz="3200" dirty="0"/>
          </a:p>
          <a:p>
            <a:pPr lvl="0" algn="ctr" rtl="1"/>
            <a:r>
              <a:rPr lang="ar-SA" sz="3200" b="1" dirty="0"/>
              <a:t>توقيع اتفاقية الجلاء بعد اكثر من سبعين عاما من الاحتلال</a:t>
            </a:r>
            <a:endParaRPr lang="en-US" sz="3200" dirty="0"/>
          </a:p>
        </p:txBody>
      </p:sp>
    </p:spTree>
    <p:extLst>
      <p:ext uri="{BB962C8B-B14F-4D97-AF65-F5344CB8AC3E}">
        <p14:creationId xmlns:p14="http://schemas.microsoft.com/office/powerpoint/2010/main" val="42878824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F1C6FEE-EA6E-4B14-ADC6-909A33E9121F}"/>
              </a:ext>
            </a:extLst>
          </p:cNvPr>
          <p:cNvSpPr txBox="1"/>
          <p:nvPr/>
        </p:nvSpPr>
        <p:spPr>
          <a:xfrm>
            <a:off x="1385456" y="900545"/>
            <a:ext cx="10141526" cy="5262979"/>
          </a:xfrm>
          <a:prstGeom prst="rect">
            <a:avLst/>
          </a:prstGeom>
          <a:noFill/>
        </p:spPr>
        <p:txBody>
          <a:bodyPr wrap="square" rtlCol="0">
            <a:spAutoFit/>
          </a:bodyPr>
          <a:lstStyle/>
          <a:p>
            <a:pPr lvl="0" algn="r" rtl="1"/>
            <a:r>
              <a:rPr lang="ar-SA" sz="2800" b="1" dirty="0"/>
              <a:t> </a:t>
            </a:r>
            <a:endParaRPr lang="en-US" sz="2800" dirty="0"/>
          </a:p>
          <a:p>
            <a:pPr algn="r" rtl="1"/>
            <a:r>
              <a:rPr lang="ar-SA" sz="2800" b="1" dirty="0">
                <a:solidFill>
                  <a:srgbClr val="FF0000"/>
                </a:solidFill>
              </a:rPr>
              <a:t>انجازات ثقافية</a:t>
            </a:r>
            <a:endParaRPr lang="en-US" sz="2800" dirty="0">
              <a:solidFill>
                <a:srgbClr val="FF0000"/>
              </a:solidFill>
            </a:endParaRPr>
          </a:p>
          <a:p>
            <a:pPr lvl="0" algn="r" rtl="1"/>
            <a:r>
              <a:rPr lang="ar-SA" sz="2800" b="1" dirty="0"/>
              <a:t>أنشأت الثورة الهيئة العامة لقصور الثقافة والمراكز الثقافية لتحقيق توزيع ديموقراطي للثقافة وتعويض مناطق طال حرمانها من ثمرات الابداع الذي احتكرته مدينة القاهرة وهو ما  يعد من أهم وأبرز انجازاتها الثقافية.</a:t>
            </a:r>
            <a:endParaRPr lang="en-US" sz="2800" dirty="0"/>
          </a:p>
          <a:p>
            <a:pPr lvl="0" algn="r" rtl="1"/>
            <a:r>
              <a:rPr lang="ar-SA" sz="2800" b="1" dirty="0"/>
              <a:t>انشاء أكاديمية تضم المعاهد العليا للمسرح والسينما والنقد والباليه والاوبرا والموسيقى والفنون الشعبية.</a:t>
            </a:r>
            <a:endParaRPr lang="en-US" sz="2800" dirty="0"/>
          </a:p>
          <a:p>
            <a:pPr lvl="0" algn="r" rtl="1"/>
            <a:r>
              <a:rPr lang="ar-SA" sz="2800" b="1" dirty="0"/>
              <a:t>رعاية الاثار والمتاحف ودعم المؤسسات الثقافية </a:t>
            </a:r>
            <a:endParaRPr lang="en-US" sz="2800" dirty="0"/>
          </a:p>
          <a:p>
            <a:pPr lvl="0" algn="r" rtl="1"/>
            <a:r>
              <a:rPr lang="ar-SA" sz="2800" b="1" dirty="0"/>
              <a:t>سمحت بانتاج افلام من قصص الادب المصري الاصيل بعد ان كانت تعتمد على الاقتباس من القصص والافلام الأجنبية.</a:t>
            </a:r>
            <a:endParaRPr lang="en-US" sz="2800" dirty="0"/>
          </a:p>
          <a:p>
            <a:pPr algn="r" rtl="1"/>
            <a:r>
              <a:rPr lang="ar-SA" sz="2800" b="1" dirty="0"/>
              <a:t> </a:t>
            </a:r>
            <a:endParaRPr lang="en-US" sz="2800" dirty="0"/>
          </a:p>
          <a:p>
            <a:pPr algn="r" rtl="1"/>
            <a:r>
              <a:rPr lang="ar-SA" sz="2800" b="1" dirty="0"/>
              <a:t> </a:t>
            </a:r>
            <a:endParaRPr lang="en-US" sz="2800" dirty="0"/>
          </a:p>
        </p:txBody>
      </p:sp>
    </p:spTree>
    <p:extLst>
      <p:ext uri="{BB962C8B-B14F-4D97-AF65-F5344CB8AC3E}">
        <p14:creationId xmlns:p14="http://schemas.microsoft.com/office/powerpoint/2010/main" val="22115533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1035948-767A-45AB-88B9-C3DC54864D57}"/>
              </a:ext>
            </a:extLst>
          </p:cNvPr>
          <p:cNvSpPr txBox="1"/>
          <p:nvPr/>
        </p:nvSpPr>
        <p:spPr>
          <a:xfrm>
            <a:off x="1028700" y="1628507"/>
            <a:ext cx="10134600" cy="3600986"/>
          </a:xfrm>
          <a:prstGeom prst="rect">
            <a:avLst/>
          </a:prstGeom>
          <a:noFill/>
        </p:spPr>
        <p:txBody>
          <a:bodyPr wrap="square" rtlCol="0">
            <a:spAutoFit/>
          </a:bodyPr>
          <a:lstStyle/>
          <a:p>
            <a:pPr algn="r" rtl="1"/>
            <a:r>
              <a:rPr lang="ar-SA" sz="4800" b="1" dirty="0">
                <a:solidFill>
                  <a:srgbClr val="FF0000"/>
                </a:solidFill>
              </a:rPr>
              <a:t>انجازات تعليمية</a:t>
            </a:r>
            <a:endParaRPr lang="en-US" sz="4800" b="1" dirty="0">
              <a:solidFill>
                <a:srgbClr val="FF0000"/>
              </a:solidFill>
            </a:endParaRPr>
          </a:p>
          <a:p>
            <a:pPr lvl="0" algn="r" rtl="1"/>
            <a:r>
              <a:rPr lang="ar-SA" sz="3600" b="1" dirty="0"/>
              <a:t>قررت مجانية التعليم العام واضافت مجانية التعليم العالي .</a:t>
            </a:r>
            <a:endParaRPr lang="en-US" sz="3600" dirty="0"/>
          </a:p>
          <a:p>
            <a:pPr lvl="0" algn="r" rtl="1"/>
            <a:r>
              <a:rPr lang="ar-SA" sz="3600" b="1" dirty="0"/>
              <a:t>ضاعفت من ميزانية التعليم العالي .</a:t>
            </a:r>
            <a:endParaRPr lang="en-US" sz="3600" dirty="0"/>
          </a:p>
          <a:p>
            <a:pPr lvl="0" algn="r" rtl="1"/>
            <a:r>
              <a:rPr lang="ar-SA" sz="3600" b="1" dirty="0"/>
              <a:t>اضافت عشرة جامعات انشئت في جميع انحاء البلاد بدلا من ثلاث جامعات فقط.</a:t>
            </a:r>
            <a:endParaRPr lang="en-US" sz="3600" dirty="0"/>
          </a:p>
          <a:p>
            <a:pPr lvl="0" algn="r" rtl="1"/>
            <a:r>
              <a:rPr lang="ar-SA" sz="3600" b="1" dirty="0"/>
              <a:t>انشاء مراكز البحث العلمي وتطوير المستشفيات التعليمية.</a:t>
            </a:r>
            <a:endParaRPr lang="en-US" sz="3600" dirty="0"/>
          </a:p>
        </p:txBody>
      </p:sp>
    </p:spTree>
    <p:extLst>
      <p:ext uri="{BB962C8B-B14F-4D97-AF65-F5344CB8AC3E}">
        <p14:creationId xmlns:p14="http://schemas.microsoft.com/office/powerpoint/2010/main" val="6398460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64</TotalTime>
  <Words>1813</Words>
  <Application>Microsoft Office PowerPoint</Application>
  <PresentationFormat>Widescreen</PresentationFormat>
  <Paragraphs>103</Paragraphs>
  <Slides>31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31</vt:i4>
      </vt:variant>
    </vt:vector>
  </HeadingPairs>
  <TitlesOfParts>
    <vt:vector size="35"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TECHNOLOGY WORLD</dc:creator>
  <cp:lastModifiedBy>TECHNOLOGY WORLD</cp:lastModifiedBy>
  <cp:revision>8</cp:revision>
  <dcterms:created xsi:type="dcterms:W3CDTF">2020-03-20T13:20:03Z</dcterms:created>
  <dcterms:modified xsi:type="dcterms:W3CDTF">2020-03-20T17:24:06Z</dcterms:modified>
</cp:coreProperties>
</file>